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1" r:id="rId2"/>
    <p:sldId id="284" r:id="rId3"/>
    <p:sldId id="291" r:id="rId4"/>
    <p:sldId id="298" r:id="rId5"/>
    <p:sldId id="288" r:id="rId6"/>
    <p:sldId id="302" r:id="rId7"/>
    <p:sldId id="299" r:id="rId8"/>
    <p:sldId id="290" r:id="rId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600"/>
    <a:srgbClr val="195500"/>
    <a:srgbClr val="0C5400"/>
    <a:srgbClr val="005000"/>
    <a:srgbClr val="CC00FF"/>
    <a:srgbClr val="CC0066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27" autoAdjust="0"/>
  </p:normalViewPr>
  <p:slideViewPr>
    <p:cSldViewPr>
      <p:cViewPr>
        <p:scale>
          <a:sx n="100" d="100"/>
          <a:sy n="100" d="100"/>
        </p:scale>
        <p:origin x="-115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5FDEB-C00C-4011-9F74-0BE3C9EA77EA}" type="datetimeFigureOut">
              <a:rPr lang="fr-BE" smtClean="0"/>
              <a:pPr/>
              <a:t>24/05/2016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7DFA2-F4BC-4786-8F30-6311E057F1A4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416871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2A6F0-F460-478C-AE8F-5E45925D9F06}" type="datetimeFigureOut">
              <a:rPr lang="fr-BE" smtClean="0"/>
              <a:t>24/05/2016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C9FD4-0F57-4398-BD0F-D15F1C6553AF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C9FD4-0F57-4398-BD0F-D15F1C6553AF}" type="slidenum">
              <a:rPr lang="fr-BE" smtClean="0"/>
              <a:t>1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50CD-30F5-4BE1-9000-70EB38D1F02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67B4-0A57-4815-94AE-E220755241B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F0D5-7393-48E4-98B5-11BFDA75712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AFE35-7E4C-4DC4-9103-9086EF5190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79DC1-8300-49C0-B33D-750CC9EB893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1186-3032-44B7-8AC2-23C4A7354EE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F51DC-CD07-4418-A548-B4815A58B4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CE67-AEC9-477C-9A6B-D39E6A17110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659D2-5A75-4942-83AD-80B5EE48829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7D95A-E422-4981-8139-8AE931EBAB1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D94B2-FDDA-4817-A2D7-A32555302F3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BE" smtClean="0"/>
              <a:t>colloque Biodiversanté - 27 mai 2016 - 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85E487-8857-4765-81A8-36522057696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be/imgres?imgurl=http://www.irahm.be/sitecetd/images/inami.gif&amp;imgrefurl=http://www.irahm.be/sitecetd/liens.htm&amp;h=80&amp;w=99&amp;sz=3&amp;hl=fr&amp;start=1&amp;tbnid=m5eNp13MSVoDpM:&amp;tbnh=66&amp;tbnw=82&amp;prev=/images?q=inami&amp;gbv=2&amp;hl=f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_Microsoft_Office_Word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85728"/>
            <a:ext cx="9036496" cy="6572272"/>
          </a:xfrm>
        </p:spPr>
        <p:txBody>
          <a:bodyPr/>
          <a:lstStyle/>
          <a:p>
            <a:pPr>
              <a:buNone/>
            </a:pPr>
            <a:endParaRPr lang="fr-BE" dirty="0" smtClean="0">
              <a:solidFill>
                <a:srgbClr val="007600"/>
              </a:solidFill>
            </a:endParaRPr>
          </a:p>
          <a:p>
            <a:pPr>
              <a:buNone/>
            </a:pPr>
            <a:endParaRPr lang="fr-BE" sz="2800" dirty="0" smtClean="0">
              <a:solidFill>
                <a:srgbClr val="007600"/>
              </a:solidFill>
            </a:endParaRPr>
          </a:p>
          <a:p>
            <a:pPr marL="0" indent="0">
              <a:buNone/>
            </a:pPr>
            <a:endParaRPr lang="fr-BE" sz="2800" dirty="0" smtClean="0">
              <a:solidFill>
                <a:srgbClr val="007600"/>
              </a:solidFill>
            </a:endParaRPr>
          </a:p>
          <a:p>
            <a:pPr marL="457200" indent="-457200">
              <a:buNone/>
            </a:pPr>
            <a:r>
              <a:rPr lang="fr-BE" sz="2400" i="1" dirty="0" smtClean="0"/>
              <a:t/>
            </a:r>
            <a:br>
              <a:rPr lang="fr-BE" sz="2400" i="1" dirty="0" smtClean="0"/>
            </a:br>
            <a:endParaRPr lang="fr-BE" sz="2200" dirty="0" smtClean="0">
              <a:solidFill>
                <a:srgbClr val="007600"/>
              </a:solidFill>
            </a:endParaRPr>
          </a:p>
          <a:p>
            <a:pPr>
              <a:buNone/>
            </a:pPr>
            <a:endParaRPr lang="fr-BE" sz="2200" dirty="0" smtClean="0">
              <a:solidFill>
                <a:srgbClr val="007600"/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rgbClr val="007600"/>
                </a:solidFill>
              </a:rPr>
              <a:t> </a:t>
            </a:r>
            <a:endParaRPr lang="fr-BE" dirty="0" smtClean="0"/>
          </a:p>
          <a:p>
            <a:pPr>
              <a:buNone/>
            </a:pPr>
            <a:endParaRPr lang="fr-BE" dirty="0"/>
          </a:p>
        </p:txBody>
      </p:sp>
      <p:pic>
        <p:nvPicPr>
          <p:cNvPr id="5" name="Image 4" descr="F:\publication\Sigle\11 07 sigle Trempolin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228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G01403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188641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200" dirty="0" smtClean="0">
                <a:solidFill>
                  <a:srgbClr val="FFFF00"/>
                </a:solidFill>
              </a:rPr>
              <a:t>Le  jardin comme outil de rétablissement</a:t>
            </a:r>
            <a:endParaRPr lang="fr-BE" sz="3200" dirty="0">
              <a:solidFill>
                <a:srgbClr val="FFFF0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059832" y="6245225"/>
            <a:ext cx="2959968" cy="476250"/>
          </a:xfrm>
        </p:spPr>
        <p:txBody>
          <a:bodyPr/>
          <a:lstStyle/>
          <a:p>
            <a:pPr>
              <a:defRPr/>
            </a:pPr>
            <a:r>
              <a:rPr lang="fr-BE" sz="1100" dirty="0" smtClean="0"/>
              <a:t>colloque </a:t>
            </a:r>
            <a:r>
              <a:rPr lang="fr-BE" sz="1100" dirty="0" err="1" smtClean="0"/>
              <a:t>Biodiversanté</a:t>
            </a:r>
            <a:r>
              <a:rPr lang="fr-BE" sz="1100" dirty="0" smtClean="0"/>
              <a:t> - 27 mai 2016 - </a:t>
            </a:r>
            <a:endParaRPr lang="fr-FR" sz="1100" dirty="0"/>
          </a:p>
        </p:txBody>
      </p:sp>
      <p:pic>
        <p:nvPicPr>
          <p:cNvPr id="17410" name="Picture 2" descr="F:\6 Commun\6.11 Publications\6.11.9 Sigles &amp; Drapeaux\Logo Trempoline at associés\Trempoline\trempoline-logo sans texte 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877272"/>
            <a:ext cx="2483768" cy="980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76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1714488"/>
            <a:ext cx="72009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800" b="1" dirty="0" smtClean="0">
                <a:solidFill>
                  <a:srgbClr val="009900"/>
                </a:solidFill>
                <a:latin typeface="+mn-lt"/>
              </a:rPr>
              <a:t>Trempoline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2800" b="1" dirty="0" smtClean="0">
                <a:solidFill>
                  <a:srgbClr val="009900"/>
                </a:solidFill>
                <a:latin typeface="+mn-lt"/>
              </a:rPr>
              <a:t>Communauté thérapeutique pour personnes toxicomanes</a:t>
            </a:r>
            <a:endParaRPr lang="fr-FR" sz="2800" b="1" dirty="0">
              <a:solidFill>
                <a:srgbClr val="009900"/>
              </a:solidFill>
              <a:latin typeface="+mn-lt"/>
            </a:endParaRPr>
          </a:p>
        </p:txBody>
      </p:sp>
      <p:pic>
        <p:nvPicPr>
          <p:cNvPr id="5" name="Image 4" descr="http://tbn0.google.com/images?q=tbn:m5eNp13MSVoDpM:http://www.irahm.be/sitecetd/images/inami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149080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F:\publication\Sigle\11 07 sigle Trempoline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6632"/>
            <a:ext cx="2228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federation-wallonie-bruxelles.be/fileadmin/sites/portail/upload/portail_super_editor/img/Logos/Logos_FWB_aout_2012/FWB_QUADRI_VER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149080"/>
            <a:ext cx="1512168" cy="1152129"/>
          </a:xfrm>
          <a:prstGeom prst="rect">
            <a:avLst/>
          </a:prstGeom>
          <a:noFill/>
        </p:spPr>
      </p:pic>
      <p:pic>
        <p:nvPicPr>
          <p:cNvPr id="1026" name="Picture 2" descr="F:\6 Commun\6.11 Publications\6.11.9 Sigles &amp; Drapeaux\Logo Europe\Avec le soutien du Fonds social europé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149080"/>
            <a:ext cx="1800200" cy="1152128"/>
          </a:xfrm>
          <a:prstGeom prst="rect">
            <a:avLst/>
          </a:prstGeom>
          <a:noFill/>
        </p:spPr>
      </p:pic>
      <p:pic>
        <p:nvPicPr>
          <p:cNvPr id="1027" name="Picture 3" descr="F:\6 Commun\6.11 Publications\6.11.9 Sigles &amp; Drapeaux\Logo Pouvoirs subsidiants\Logo RW\coq_wall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221088"/>
            <a:ext cx="1080121" cy="1152128"/>
          </a:xfrm>
          <a:prstGeom prst="rect">
            <a:avLst/>
          </a:prstGeom>
          <a:noFill/>
        </p:spPr>
      </p:pic>
      <p:pic>
        <p:nvPicPr>
          <p:cNvPr id="2" name="Picture 2" descr="F:\6 Commun\6.11 Publications\6.11.9 Sigles &amp; Drapeaux\Logo Ville de Châtelet\logo_PCS_ChaW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5661248"/>
            <a:ext cx="2088232" cy="1008112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88" y="5661248"/>
            <a:ext cx="1390836" cy="1008112"/>
          </a:xfrm>
          <a:prstGeom prst="rect">
            <a:avLst/>
          </a:prstGeom>
        </p:spPr>
      </p:pic>
      <p:pic>
        <p:nvPicPr>
          <p:cNvPr id="5121" name="Picture 1" descr="F:\6 Commun\6.11 Publications\6.11.9 Sigles &amp; Drapeaux\Logo Europe\EU flag-Erasmus+_vect_PO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6021288"/>
            <a:ext cx="2016735" cy="576064"/>
          </a:xfrm>
          <a:prstGeom prst="rect">
            <a:avLst/>
          </a:prstGeom>
          <a:noFill/>
        </p:spPr>
      </p:pic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3124200" y="6597351"/>
            <a:ext cx="2895600" cy="260649"/>
          </a:xfrm>
        </p:spPr>
        <p:txBody>
          <a:bodyPr/>
          <a:lstStyle/>
          <a:p>
            <a:pPr>
              <a:defRPr/>
            </a:pPr>
            <a:r>
              <a:rPr lang="fr-BE" sz="1100" dirty="0" smtClean="0"/>
              <a:t>colloque</a:t>
            </a:r>
            <a:r>
              <a:rPr lang="fr-BE" dirty="0" smtClean="0"/>
              <a:t> </a:t>
            </a:r>
            <a:r>
              <a:rPr lang="fr-BE" sz="1100" dirty="0" err="1" smtClean="0"/>
              <a:t>Biodiversanté</a:t>
            </a:r>
            <a:r>
              <a:rPr lang="fr-BE" sz="1100" dirty="0" smtClean="0"/>
              <a:t> - 27 mai 2016 -</a:t>
            </a:r>
            <a:r>
              <a:rPr lang="fr-BE" dirty="0" smtClean="0"/>
              <a:t> </a:t>
            </a:r>
            <a:endParaRPr lang="fr-FR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543956" cy="6572272"/>
          </a:xfrm>
        </p:spPr>
        <p:txBody>
          <a:bodyPr/>
          <a:lstStyle/>
          <a:p>
            <a:pPr>
              <a:buNone/>
            </a:pPr>
            <a:endParaRPr lang="fr-BE" dirty="0" smtClean="0">
              <a:solidFill>
                <a:srgbClr val="007600"/>
              </a:solidFill>
            </a:endParaRPr>
          </a:p>
          <a:p>
            <a:pPr>
              <a:buNone/>
            </a:pPr>
            <a:r>
              <a:rPr lang="fr-BE" sz="2800" dirty="0" smtClean="0">
                <a:solidFill>
                  <a:srgbClr val="007600"/>
                </a:solidFill>
              </a:rPr>
              <a:t>VOCATION</a:t>
            </a:r>
          </a:p>
          <a:p>
            <a:pPr marL="0" indent="0">
              <a:buNone/>
            </a:pPr>
            <a:r>
              <a:rPr lang="fr-BE" sz="2200" dirty="0" smtClean="0"/>
              <a:t>Accompagner des personnes ayant des </a:t>
            </a:r>
            <a:r>
              <a:rPr lang="fr-BE" sz="2200" dirty="0" smtClean="0">
                <a:solidFill>
                  <a:srgbClr val="00B0F0"/>
                </a:solidFill>
              </a:rPr>
              <a:t>comportements de dépendance aux drogues </a:t>
            </a:r>
            <a:r>
              <a:rPr lang="fr-BE" sz="2200" dirty="0" smtClean="0"/>
              <a:t>dans un </a:t>
            </a:r>
            <a:r>
              <a:rPr lang="fr-BE" sz="2200" dirty="0" smtClean="0">
                <a:solidFill>
                  <a:srgbClr val="00B0F0"/>
                </a:solidFill>
              </a:rPr>
              <a:t>processus d’apprentissage </a:t>
            </a:r>
            <a:r>
              <a:rPr lang="fr-BE" sz="2200" dirty="0" smtClean="0"/>
              <a:t>basé sur </a:t>
            </a:r>
            <a:r>
              <a:rPr lang="fr-BE" sz="2200" dirty="0" smtClean="0">
                <a:solidFill>
                  <a:srgbClr val="00B0F0"/>
                </a:solidFill>
              </a:rPr>
              <a:t>l’expérimentation et l’entraide </a:t>
            </a:r>
            <a:r>
              <a:rPr lang="fr-BE" sz="2200" dirty="0" smtClean="0"/>
              <a:t>afin qu’elles puissent devenir </a:t>
            </a:r>
            <a:r>
              <a:rPr lang="fr-BE" sz="2200" dirty="0" smtClean="0">
                <a:solidFill>
                  <a:srgbClr val="00B0F0"/>
                </a:solidFill>
              </a:rPr>
              <a:t>autonomes</a:t>
            </a:r>
            <a:r>
              <a:rPr lang="fr-BE" sz="2200" dirty="0" smtClean="0"/>
              <a:t> et </a:t>
            </a:r>
            <a:r>
              <a:rPr lang="fr-BE" sz="2200" dirty="0" smtClean="0">
                <a:solidFill>
                  <a:srgbClr val="00B0F0"/>
                </a:solidFill>
              </a:rPr>
              <a:t>s’insérer en société</a:t>
            </a:r>
            <a:r>
              <a:rPr lang="fr-BE" sz="2200" dirty="0" smtClean="0"/>
              <a:t>.</a:t>
            </a:r>
          </a:p>
          <a:p>
            <a:pPr marL="0" indent="0">
              <a:buNone/>
            </a:pPr>
            <a:endParaRPr lang="fr-BE" sz="22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BE" sz="2800" dirty="0" smtClean="0">
                <a:solidFill>
                  <a:srgbClr val="007600"/>
                </a:solidFill>
              </a:rPr>
              <a:t>VALEURS</a:t>
            </a:r>
          </a:p>
          <a:p>
            <a:pPr marL="0" indent="0">
              <a:buNone/>
            </a:pPr>
            <a:r>
              <a:rPr lang="fr-BE" sz="2200" dirty="0" smtClean="0"/>
              <a:t>Respect</a:t>
            </a:r>
          </a:p>
          <a:p>
            <a:pPr marL="0" indent="0">
              <a:buNone/>
            </a:pPr>
            <a:r>
              <a:rPr lang="fr-BE" sz="2200" dirty="0" smtClean="0"/>
              <a:t>honnêteté</a:t>
            </a:r>
          </a:p>
          <a:p>
            <a:pPr marL="0" indent="0">
              <a:buNone/>
            </a:pPr>
            <a:r>
              <a:rPr lang="fr-BE" sz="2200" dirty="0" smtClean="0"/>
              <a:t>responsabilité</a:t>
            </a:r>
          </a:p>
          <a:p>
            <a:pPr marL="0" indent="0">
              <a:buNone/>
            </a:pPr>
            <a:r>
              <a:rPr lang="fr-BE" sz="2200" dirty="0" smtClean="0"/>
              <a:t>solidarité </a:t>
            </a:r>
          </a:p>
          <a:p>
            <a:pPr marL="0" indent="0">
              <a:buNone/>
            </a:pPr>
            <a:r>
              <a:rPr lang="fr-BE" sz="2200" dirty="0" smtClean="0"/>
              <a:t>liberté de pensée</a:t>
            </a:r>
          </a:p>
          <a:p>
            <a:pPr marL="0" indent="0">
              <a:buNone/>
            </a:pPr>
            <a:r>
              <a:rPr lang="fr-BE" sz="2200" dirty="0" smtClean="0"/>
              <a:t>croyance dans le potentiel de développement de chacun.</a:t>
            </a:r>
            <a:r>
              <a:rPr lang="fr-BE" sz="2400" i="1" dirty="0" smtClean="0"/>
              <a:t/>
            </a:r>
            <a:br>
              <a:rPr lang="fr-BE" sz="2400" i="1" dirty="0" smtClean="0"/>
            </a:br>
            <a:endParaRPr lang="fr-BE" sz="2200" dirty="0" smtClean="0">
              <a:solidFill>
                <a:srgbClr val="007600"/>
              </a:solidFill>
            </a:endParaRPr>
          </a:p>
          <a:p>
            <a:pPr>
              <a:buNone/>
            </a:pPr>
            <a:endParaRPr lang="fr-BE" sz="2200" dirty="0" smtClean="0">
              <a:solidFill>
                <a:srgbClr val="007600"/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rgbClr val="007600"/>
                </a:solidFill>
              </a:rPr>
              <a:t> </a:t>
            </a:r>
            <a:endParaRPr lang="fr-BE" dirty="0" smtClean="0"/>
          </a:p>
          <a:p>
            <a:pPr>
              <a:buNone/>
            </a:pPr>
            <a:endParaRPr lang="fr-BE" dirty="0"/>
          </a:p>
        </p:txBody>
      </p:sp>
      <p:pic>
        <p:nvPicPr>
          <p:cNvPr id="5" name="Image 4" descr="F:\publication\Sigle\11 07 sigle Trempolin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228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z="1100" dirty="0" smtClean="0"/>
              <a:t>colloque </a:t>
            </a:r>
            <a:r>
              <a:rPr lang="fr-BE" sz="1100" dirty="0" err="1" smtClean="0"/>
              <a:t>Biodiversanté</a:t>
            </a:r>
            <a:r>
              <a:rPr lang="fr-BE" sz="1100" dirty="0" smtClean="0"/>
              <a:t> - 27 mai 2016 - 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85728"/>
            <a:ext cx="9036496" cy="6572272"/>
          </a:xfrm>
        </p:spPr>
        <p:txBody>
          <a:bodyPr/>
          <a:lstStyle/>
          <a:p>
            <a:pPr>
              <a:buNone/>
            </a:pPr>
            <a:endParaRPr lang="fr-BE" dirty="0" smtClean="0">
              <a:solidFill>
                <a:srgbClr val="007600"/>
              </a:solidFill>
            </a:endParaRPr>
          </a:p>
          <a:p>
            <a:pPr>
              <a:buNone/>
            </a:pPr>
            <a:endParaRPr lang="fr-BE" sz="2800" dirty="0" smtClean="0">
              <a:solidFill>
                <a:srgbClr val="007600"/>
              </a:solidFill>
            </a:endParaRPr>
          </a:p>
          <a:p>
            <a:pPr>
              <a:buNone/>
            </a:pPr>
            <a:r>
              <a:rPr lang="fr-BE" sz="2800" dirty="0" smtClean="0">
                <a:solidFill>
                  <a:srgbClr val="007600"/>
                </a:solidFill>
              </a:rPr>
              <a:t>OFFRE DE TREMPOLINE  </a:t>
            </a:r>
          </a:p>
          <a:p>
            <a:pPr marL="0" indent="0">
              <a:buNone/>
            </a:pPr>
            <a:endParaRPr lang="fr-BE" sz="2800" dirty="0" smtClean="0">
              <a:solidFill>
                <a:srgbClr val="0076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/>
              <a:t>Le programme psychopédagogique au bénéfice des personnes dépendantes, de leurs familles et de leur entourage</a:t>
            </a:r>
          </a:p>
          <a:p>
            <a:pPr marL="457200" indent="-457200">
              <a:buNone/>
            </a:pPr>
            <a:endParaRPr lang="fr-BE" sz="2000" dirty="0" smtClean="0"/>
          </a:p>
          <a:p>
            <a:pPr marL="457200" indent="-457200">
              <a:buNone/>
            </a:pPr>
            <a:r>
              <a:rPr lang="fr-BE" sz="2000" dirty="0" smtClean="0"/>
              <a:t>2.    Le service de formation à destination du monde scolaire et du secteur non-marchand</a:t>
            </a:r>
          </a:p>
          <a:p>
            <a:pPr marL="457200" indent="-457200">
              <a:buNone/>
            </a:pPr>
            <a:endParaRPr lang="fr-BE" sz="2000" dirty="0" smtClean="0"/>
          </a:p>
          <a:p>
            <a:pPr marL="457200" indent="-457200">
              <a:buNone/>
            </a:pPr>
            <a:r>
              <a:rPr lang="fr-BE" sz="2000" dirty="0" smtClean="0"/>
              <a:t>3.    Le service de recherche et de développement</a:t>
            </a:r>
          </a:p>
          <a:p>
            <a:pPr marL="457200" indent="-457200">
              <a:buNone/>
            </a:pPr>
            <a:endParaRPr lang="fr-BE" sz="2000" dirty="0" smtClean="0"/>
          </a:p>
          <a:p>
            <a:pPr marL="457200" indent="-457200">
              <a:buNone/>
            </a:pPr>
            <a:r>
              <a:rPr lang="fr-BE" sz="2000" dirty="0" smtClean="0"/>
              <a:t>4.    Le travail en réseau</a:t>
            </a:r>
            <a:r>
              <a:rPr lang="fr-BE" sz="2400" i="1" dirty="0" smtClean="0"/>
              <a:t/>
            </a:r>
            <a:br>
              <a:rPr lang="fr-BE" sz="2400" i="1" dirty="0" smtClean="0"/>
            </a:br>
            <a:endParaRPr lang="fr-BE" sz="2200" dirty="0" smtClean="0">
              <a:solidFill>
                <a:srgbClr val="007600"/>
              </a:solidFill>
            </a:endParaRPr>
          </a:p>
          <a:p>
            <a:pPr>
              <a:buNone/>
            </a:pPr>
            <a:endParaRPr lang="fr-BE" sz="2200" dirty="0" smtClean="0">
              <a:solidFill>
                <a:srgbClr val="007600"/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rgbClr val="007600"/>
                </a:solidFill>
              </a:rPr>
              <a:t> </a:t>
            </a:r>
            <a:endParaRPr lang="fr-BE" dirty="0" smtClean="0"/>
          </a:p>
          <a:p>
            <a:pPr>
              <a:buNone/>
            </a:pPr>
            <a:endParaRPr lang="fr-BE" dirty="0"/>
          </a:p>
        </p:txBody>
      </p:sp>
      <p:pic>
        <p:nvPicPr>
          <p:cNvPr id="5" name="Image 4" descr="F:\publication\Sigle\11 07 sigle Trempolin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228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z="1100" dirty="0" smtClean="0"/>
              <a:t>colloque </a:t>
            </a:r>
            <a:r>
              <a:rPr lang="fr-BE" sz="1100" dirty="0" err="1" smtClean="0"/>
              <a:t>Biodiversanté</a:t>
            </a:r>
            <a:r>
              <a:rPr lang="fr-BE" sz="1100" dirty="0" smtClean="0"/>
              <a:t> - 27 mai 2016 - </a:t>
            </a:r>
            <a:endParaRPr lang="fr-FR" sz="1100" dirty="0"/>
          </a:p>
        </p:txBody>
      </p:sp>
    </p:spTree>
    <p:extLst>
      <p:ext uri="{BB962C8B-B14F-4D97-AF65-F5344CB8AC3E}">
        <p14:creationId xmlns="" xmlns:p14="http://schemas.microsoft.com/office/powerpoint/2010/main" val="16876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42852"/>
            <a:ext cx="7772400" cy="857256"/>
          </a:xfrm>
        </p:spPr>
        <p:txBody>
          <a:bodyPr/>
          <a:lstStyle/>
          <a:p>
            <a:pPr eaLnBrk="1" hangingPunct="1"/>
            <a:r>
              <a:rPr lang="fr-F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latin typeface="Arial" pitchFamily="34" charset="0"/>
                <a:cs typeface="Arial" pitchFamily="34" charset="0"/>
              </a:rPr>
            </a:br>
            <a:r>
              <a:rPr lang="fr-FR" sz="2400" dirty="0" smtClean="0">
                <a:latin typeface="Arial" pitchFamily="34" charset="0"/>
                <a:cs typeface="Arial" pitchFamily="34" charset="0"/>
              </a:rPr>
              <a:t>Programme psychopédagogique</a:t>
            </a:r>
            <a:endParaRPr lang="fr-BE" sz="2400" dirty="0" smtClean="0"/>
          </a:p>
        </p:txBody>
      </p:sp>
      <p:pic>
        <p:nvPicPr>
          <p:cNvPr id="5" name="Image 4" descr="F:\publication\Sigle\11 07 sigle Trempolin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0"/>
            <a:ext cx="2228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552" y="1484784"/>
          <a:ext cx="8352928" cy="5184576"/>
        </p:xfrm>
        <a:graphic>
          <a:graphicData uri="http://schemas.openxmlformats.org/presentationml/2006/ole">
            <p:oleObj spid="_x0000_s1026" name="Document" r:id="rId4" imgW="10020934" imgH="7011133" progId="Word.Document.12">
              <p:embed/>
            </p:oleObj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453335"/>
            <a:ext cx="2895600" cy="268139"/>
          </a:xfrm>
        </p:spPr>
        <p:txBody>
          <a:bodyPr/>
          <a:lstStyle/>
          <a:p>
            <a:pPr>
              <a:defRPr/>
            </a:pPr>
            <a:r>
              <a:rPr lang="fr-BE" sz="1100" dirty="0" smtClean="0"/>
              <a:t>colloque </a:t>
            </a:r>
            <a:r>
              <a:rPr lang="fr-BE" sz="1100" dirty="0" err="1" smtClean="0"/>
              <a:t>Biodiversanté</a:t>
            </a:r>
            <a:r>
              <a:rPr lang="fr-BE" sz="1100" dirty="0" smtClean="0"/>
              <a:t> - 27 mai 2016 - 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:\publication\Sigle\11 07 sigle Trempolin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228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25343"/>
            <a:ext cx="2895600" cy="196131"/>
          </a:xfrm>
        </p:spPr>
        <p:txBody>
          <a:bodyPr/>
          <a:lstStyle/>
          <a:p>
            <a:pPr>
              <a:defRPr/>
            </a:pPr>
            <a:r>
              <a:rPr lang="fr-BE" sz="1100" dirty="0" smtClean="0"/>
              <a:t>colloque </a:t>
            </a:r>
            <a:r>
              <a:rPr lang="fr-BE" sz="1100" dirty="0" err="1" smtClean="0"/>
              <a:t>Biodiversanté</a:t>
            </a:r>
            <a:r>
              <a:rPr lang="fr-BE" sz="1100" dirty="0" smtClean="0"/>
              <a:t> - 27 mai 2016 - </a:t>
            </a:r>
            <a:endParaRPr lang="fr-FR" sz="1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85728"/>
            <a:ext cx="9036496" cy="6572272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None/>
            </a:pPr>
            <a:endParaRPr lang="fr-BE" dirty="0" smtClean="0">
              <a:solidFill>
                <a:srgbClr val="007600"/>
              </a:solidFill>
            </a:endParaRPr>
          </a:p>
          <a:p>
            <a:pPr>
              <a:buNone/>
            </a:pPr>
            <a:endParaRPr lang="fr-BE" sz="2800" dirty="0" smtClean="0">
              <a:solidFill>
                <a:srgbClr val="007600"/>
              </a:solidFill>
            </a:endParaRPr>
          </a:p>
          <a:p>
            <a:pPr>
              <a:buNone/>
            </a:pPr>
            <a:r>
              <a:rPr lang="fr-BE" sz="2400" dirty="0" smtClean="0">
                <a:solidFill>
                  <a:srgbClr val="00B050"/>
                </a:solidFill>
              </a:rPr>
              <a:t>Parc : une ressource </a:t>
            </a:r>
            <a:r>
              <a:rPr lang="fr-BE" sz="2400" dirty="0" smtClean="0">
                <a:solidFill>
                  <a:srgbClr val="00B050"/>
                </a:solidFill>
              </a:rPr>
              <a:t>dans notre approche communautaire</a:t>
            </a:r>
          </a:p>
          <a:p>
            <a:pPr>
              <a:buNone/>
            </a:pPr>
            <a:endParaRPr lang="fr-BE" sz="2000" dirty="0" smtClean="0">
              <a:solidFill>
                <a:srgbClr val="007600"/>
              </a:solidFill>
            </a:endParaRPr>
          </a:p>
          <a:p>
            <a:pPr>
              <a:buNone/>
            </a:pPr>
            <a:endParaRPr lang="fr-BE" sz="2000" dirty="0" smtClean="0">
              <a:solidFill>
                <a:srgbClr val="007600"/>
              </a:solidFill>
            </a:endParaRPr>
          </a:p>
          <a:p>
            <a:r>
              <a:rPr lang="fr-BE" sz="2000" dirty="0" smtClean="0">
                <a:solidFill>
                  <a:srgbClr val="00B0F0"/>
                </a:solidFill>
              </a:rPr>
              <a:t>Le travail = élément essentiel du traitement ( résident &gt;&lt;patient</a:t>
            </a:r>
            <a:r>
              <a:rPr lang="fr-BE" sz="2000" dirty="0" smtClean="0">
                <a:solidFill>
                  <a:srgbClr val="00B0F0"/>
                </a:solidFill>
              </a:rPr>
              <a:t>)</a:t>
            </a:r>
          </a:p>
          <a:p>
            <a:endParaRPr lang="fr-BE" sz="2000" dirty="0" smtClean="0"/>
          </a:p>
          <a:p>
            <a:pPr marL="1619250" indent="0">
              <a:buFont typeface="Wingdings" pitchFamily="2" charset="2"/>
              <a:buChar char="ü"/>
            </a:pPr>
            <a:r>
              <a:rPr lang="fr-BE" sz="1800" dirty="0" smtClean="0"/>
              <a:t> apprendre des attitudes et des valeurs cohérentes avec le </a:t>
            </a:r>
            <a:r>
              <a:rPr lang="fr-BE" sz="1800" dirty="0" smtClean="0"/>
              <a:t>rétablissement</a:t>
            </a:r>
            <a:endParaRPr lang="fr-BE" sz="1600" dirty="0" smtClean="0"/>
          </a:p>
          <a:p>
            <a:pPr marL="1619250" indent="0">
              <a:buFont typeface="Wingdings" pitchFamily="2" charset="2"/>
              <a:buChar char="ü"/>
            </a:pPr>
            <a:endParaRPr lang="fr-BE" sz="1600" dirty="0" smtClean="0"/>
          </a:p>
          <a:p>
            <a:pPr marL="1619250" indent="0">
              <a:buFont typeface="Wingdings" pitchFamily="2" charset="2"/>
              <a:buChar char="ü"/>
            </a:pPr>
            <a:r>
              <a:rPr lang="fr-BE" sz="1800" dirty="0" smtClean="0"/>
              <a:t> </a:t>
            </a:r>
            <a:r>
              <a:rPr lang="fr-BE" sz="1800" dirty="0" smtClean="0"/>
              <a:t>préparer</a:t>
            </a:r>
            <a:r>
              <a:rPr lang="fr-BE" sz="1800" dirty="0" smtClean="0"/>
              <a:t>, entretenir, semer, récolter, manger</a:t>
            </a:r>
            <a:endParaRPr lang="fr-BE" sz="1800" dirty="0" smtClean="0"/>
          </a:p>
          <a:p>
            <a:pPr marL="1619250" indent="0">
              <a:buNone/>
            </a:pPr>
            <a:endParaRPr lang="fr-BE" sz="1600" dirty="0" smtClean="0"/>
          </a:p>
          <a:p>
            <a:pPr marL="1619250" indent="0">
              <a:buFont typeface="Wingdings" pitchFamily="2" charset="2"/>
              <a:buChar char="ü"/>
            </a:pPr>
            <a:r>
              <a:rPr lang="fr-BE" sz="1800" dirty="0" smtClean="0"/>
              <a:t> renforce le changement </a:t>
            </a:r>
            <a:r>
              <a:rPr lang="fr-BE" sz="1800" dirty="0" smtClean="0"/>
              <a:t>chez la </a:t>
            </a:r>
            <a:r>
              <a:rPr lang="fr-BE" sz="1800" dirty="0" smtClean="0"/>
              <a:t>personne </a:t>
            </a:r>
            <a:r>
              <a:rPr lang="fr-BE" sz="1800" dirty="0" smtClean="0"/>
              <a:t>dépendante</a:t>
            </a:r>
          </a:p>
          <a:p>
            <a:pPr marL="1619250" indent="0">
              <a:buNone/>
            </a:pPr>
            <a:r>
              <a:rPr lang="fr-BE" sz="1800" dirty="0" smtClean="0"/>
              <a:t> </a:t>
            </a:r>
          </a:p>
          <a:p>
            <a:pPr marL="1619250" indent="0">
              <a:buFont typeface="Wingdings" pitchFamily="2" charset="2"/>
              <a:buChar char="ü"/>
            </a:pPr>
            <a:r>
              <a:rPr lang="fr-BE" sz="1800" dirty="0" smtClean="0"/>
              <a:t> </a:t>
            </a:r>
            <a:r>
              <a:rPr lang="fr-BE" sz="1800" dirty="0" smtClean="0"/>
              <a:t>attentes plus élevées envers </a:t>
            </a:r>
            <a:r>
              <a:rPr lang="fr-BE" sz="1800" dirty="0" smtClean="0"/>
              <a:t>elle-même</a:t>
            </a:r>
            <a:endParaRPr lang="fr-BE" sz="1800" dirty="0" smtClean="0"/>
          </a:p>
          <a:p>
            <a:pPr marL="457200" indent="-457200">
              <a:buNone/>
            </a:pPr>
            <a:r>
              <a:rPr lang="fr-BE" sz="2400" i="1" dirty="0" smtClean="0"/>
              <a:t/>
            </a:r>
            <a:br>
              <a:rPr lang="fr-BE" sz="2400" i="1" dirty="0" smtClean="0"/>
            </a:br>
            <a:endParaRPr lang="fr-BE" sz="2200" dirty="0" smtClean="0">
              <a:solidFill>
                <a:srgbClr val="007600"/>
              </a:solidFill>
            </a:endParaRPr>
          </a:p>
          <a:p>
            <a:pPr>
              <a:buNone/>
            </a:pPr>
            <a:endParaRPr lang="fr-BE" sz="2200" dirty="0" smtClean="0">
              <a:solidFill>
                <a:srgbClr val="007600"/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rgbClr val="007600"/>
                </a:solidFill>
              </a:rPr>
              <a:t> </a:t>
            </a:r>
            <a:endParaRPr lang="fr-BE" dirty="0" smtClean="0"/>
          </a:p>
          <a:p>
            <a:pPr>
              <a:buNone/>
            </a:pPr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16876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85728"/>
            <a:ext cx="9036496" cy="6572272"/>
          </a:xfrm>
          <a:ln w="3175"/>
        </p:spPr>
        <p:txBody>
          <a:bodyPr/>
          <a:lstStyle/>
          <a:p>
            <a:pPr>
              <a:buNone/>
            </a:pPr>
            <a:endParaRPr lang="fr-BE" dirty="0" smtClean="0">
              <a:solidFill>
                <a:srgbClr val="007600"/>
              </a:solidFill>
            </a:endParaRPr>
          </a:p>
          <a:p>
            <a:pPr>
              <a:buNone/>
            </a:pPr>
            <a:endParaRPr lang="fr-BE" sz="2800" dirty="0" smtClean="0">
              <a:solidFill>
                <a:srgbClr val="007600"/>
              </a:solidFill>
            </a:endParaRPr>
          </a:p>
          <a:p>
            <a:pPr>
              <a:buNone/>
            </a:pPr>
            <a:r>
              <a:rPr lang="fr-BE" sz="2400" dirty="0" smtClean="0">
                <a:solidFill>
                  <a:srgbClr val="00B050"/>
                </a:solidFill>
              </a:rPr>
              <a:t>P</a:t>
            </a:r>
            <a:r>
              <a:rPr lang="fr-BE" sz="2400" dirty="0" smtClean="0">
                <a:solidFill>
                  <a:srgbClr val="00B050"/>
                </a:solidFill>
              </a:rPr>
              <a:t>arc: une ressource </a:t>
            </a:r>
            <a:r>
              <a:rPr lang="fr-BE" sz="2400" dirty="0" smtClean="0">
                <a:solidFill>
                  <a:srgbClr val="00B050"/>
                </a:solidFill>
              </a:rPr>
              <a:t>dans notre approche communautaire</a:t>
            </a:r>
          </a:p>
          <a:p>
            <a:pPr>
              <a:buNone/>
            </a:pPr>
            <a:endParaRPr lang="fr-BE" sz="2000" dirty="0" smtClean="0">
              <a:solidFill>
                <a:srgbClr val="007600"/>
              </a:solidFill>
            </a:endParaRPr>
          </a:p>
          <a:p>
            <a:r>
              <a:rPr lang="fr-BE" sz="2000" dirty="0" smtClean="0">
                <a:solidFill>
                  <a:srgbClr val="00B0F0"/>
                </a:solidFill>
              </a:rPr>
              <a:t>Le Parc </a:t>
            </a:r>
            <a:r>
              <a:rPr lang="fr-BE" sz="2000" dirty="0" smtClean="0">
                <a:solidFill>
                  <a:srgbClr val="00B0F0"/>
                </a:solidFill>
              </a:rPr>
              <a:t>:</a:t>
            </a:r>
          </a:p>
          <a:p>
            <a:pPr marL="1619250" indent="0">
              <a:buFont typeface="Wingdings" pitchFamily="2" charset="2"/>
              <a:buChar char="ü"/>
            </a:pPr>
            <a:r>
              <a:rPr lang="fr-BE" sz="1800" dirty="0" smtClean="0"/>
              <a:t>	 lieu de retour à une vie </a:t>
            </a:r>
            <a:r>
              <a:rPr lang="fr-BE" sz="1800" dirty="0" smtClean="0"/>
              <a:t>saine</a:t>
            </a:r>
          </a:p>
          <a:p>
            <a:pPr marL="1619250" indent="0">
              <a:buNone/>
            </a:pPr>
            <a:endParaRPr lang="fr-BE" sz="1800" dirty="0" smtClean="0"/>
          </a:p>
          <a:p>
            <a:pPr marL="1619250" indent="0">
              <a:buFont typeface="Wingdings" pitchFamily="2" charset="2"/>
              <a:buChar char="ü"/>
            </a:pPr>
            <a:r>
              <a:rPr lang="fr-BE" sz="1800" dirty="0" smtClean="0"/>
              <a:t> lieu favorisant les relations sociales </a:t>
            </a:r>
            <a:endParaRPr lang="fr-BE" sz="1800" dirty="0" smtClean="0"/>
          </a:p>
          <a:p>
            <a:pPr marL="1619250" indent="0">
              <a:buNone/>
            </a:pPr>
            <a:endParaRPr lang="fr-BE" sz="1800" dirty="0" smtClean="0"/>
          </a:p>
          <a:p>
            <a:pPr marL="1619250" indent="0">
              <a:buFont typeface="Wingdings" pitchFamily="2" charset="2"/>
              <a:buChar char="ü"/>
            </a:pPr>
            <a:r>
              <a:rPr lang="fr-BE" sz="1800" dirty="0" smtClean="0"/>
              <a:t> lieu permettant l’interruption des comportements </a:t>
            </a:r>
            <a:r>
              <a:rPr lang="fr-BE" sz="1800" dirty="0" smtClean="0"/>
              <a:t>impulsifs</a:t>
            </a:r>
          </a:p>
          <a:p>
            <a:pPr marL="1619250" indent="0">
              <a:buNone/>
            </a:pPr>
            <a:endParaRPr lang="fr-BE" sz="1800" dirty="0" smtClean="0"/>
          </a:p>
          <a:p>
            <a:pPr marL="1619250" indent="0">
              <a:buFont typeface="Wingdings" pitchFamily="2" charset="2"/>
              <a:buChar char="ü"/>
            </a:pPr>
            <a:r>
              <a:rPr lang="fr-BE" sz="1800" dirty="0" smtClean="0"/>
              <a:t> lieu de réflexion sur </a:t>
            </a:r>
            <a:r>
              <a:rPr lang="fr-BE" sz="1800" dirty="0" smtClean="0"/>
              <a:t>les </a:t>
            </a:r>
            <a:r>
              <a:rPr lang="fr-BE" sz="1800" dirty="0" smtClean="0"/>
              <a:t>attitudes, </a:t>
            </a:r>
            <a:r>
              <a:rPr lang="fr-BE" sz="1800" dirty="0" smtClean="0"/>
              <a:t>la </a:t>
            </a:r>
            <a:r>
              <a:rPr lang="fr-BE" sz="1800" dirty="0" smtClean="0"/>
              <a:t>motivation à poursuivre le </a:t>
            </a:r>
            <a:r>
              <a:rPr lang="fr-BE" sz="1800" dirty="0" smtClean="0"/>
              <a:t>programme</a:t>
            </a:r>
          </a:p>
          <a:p>
            <a:pPr marL="1619250" indent="0">
              <a:buNone/>
            </a:pPr>
            <a:endParaRPr lang="fr-BE" sz="1800" dirty="0" smtClean="0"/>
          </a:p>
          <a:p>
            <a:pPr marL="1619250" indent="0">
              <a:buFont typeface="Wingdings" pitchFamily="2" charset="2"/>
              <a:buChar char="ü"/>
            </a:pPr>
            <a:r>
              <a:rPr lang="fr-BE" sz="1800" dirty="0" smtClean="0"/>
              <a:t> lieu d’observation des pairs qui se </a:t>
            </a:r>
            <a:r>
              <a:rPr lang="fr-BE" sz="1800" dirty="0" smtClean="0"/>
              <a:t>mobilisent </a:t>
            </a:r>
            <a:r>
              <a:rPr lang="fr-BE" sz="1800" dirty="0" smtClean="0"/>
              <a:t>pour </a:t>
            </a:r>
            <a:r>
              <a:rPr lang="fr-BE" sz="1800" dirty="0" smtClean="0"/>
              <a:t>leur rétablissement</a:t>
            </a:r>
          </a:p>
          <a:p>
            <a:pPr marL="457200" indent="-457200" algn="ctr">
              <a:buNone/>
            </a:pPr>
            <a:r>
              <a:rPr lang="fr-BE" sz="2400" dirty="0" smtClean="0">
                <a:solidFill>
                  <a:srgbClr val="00B0F0"/>
                </a:solidFill>
              </a:rPr>
              <a:t> </a:t>
            </a:r>
          </a:p>
          <a:p>
            <a:pPr marL="457200" indent="-457200">
              <a:buNone/>
            </a:pPr>
            <a:r>
              <a:rPr lang="fr-BE" sz="2400" i="1" dirty="0" smtClean="0"/>
              <a:t/>
            </a:r>
            <a:br>
              <a:rPr lang="fr-BE" sz="2400" i="1" dirty="0" smtClean="0"/>
            </a:br>
            <a:endParaRPr lang="fr-BE" sz="2200" dirty="0" smtClean="0">
              <a:solidFill>
                <a:srgbClr val="007600"/>
              </a:solidFill>
            </a:endParaRPr>
          </a:p>
          <a:p>
            <a:pPr>
              <a:buNone/>
            </a:pPr>
            <a:endParaRPr lang="fr-BE" sz="2200" dirty="0" smtClean="0">
              <a:solidFill>
                <a:srgbClr val="007600"/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rgbClr val="007600"/>
                </a:solidFill>
              </a:rPr>
              <a:t> </a:t>
            </a:r>
            <a:endParaRPr lang="fr-BE" dirty="0" smtClean="0"/>
          </a:p>
          <a:p>
            <a:pPr>
              <a:buNone/>
            </a:pPr>
            <a:endParaRPr lang="fr-BE" dirty="0"/>
          </a:p>
        </p:txBody>
      </p:sp>
      <p:pic>
        <p:nvPicPr>
          <p:cNvPr id="5" name="Image 4" descr="F:\publication\Sigle\11 07 sigle Trempolin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2228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525343"/>
            <a:ext cx="2895600" cy="196131"/>
          </a:xfrm>
        </p:spPr>
        <p:txBody>
          <a:bodyPr/>
          <a:lstStyle/>
          <a:p>
            <a:pPr>
              <a:defRPr/>
            </a:pPr>
            <a:r>
              <a:rPr lang="fr-BE" sz="1100" dirty="0" smtClean="0"/>
              <a:t>colloque </a:t>
            </a:r>
            <a:r>
              <a:rPr lang="fr-BE" sz="1100" dirty="0" err="1" smtClean="0"/>
              <a:t>Biodiversanté</a:t>
            </a:r>
            <a:r>
              <a:rPr lang="fr-BE" sz="1100" dirty="0" smtClean="0"/>
              <a:t> - 27 mai 2016 - </a:t>
            </a:r>
            <a:endParaRPr lang="fr-FR" sz="1100" dirty="0"/>
          </a:p>
        </p:txBody>
      </p:sp>
    </p:spTree>
    <p:extLst>
      <p:ext uri="{BB962C8B-B14F-4D97-AF65-F5344CB8AC3E}">
        <p14:creationId xmlns="" xmlns:p14="http://schemas.microsoft.com/office/powerpoint/2010/main" val="16876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  <a:defRPr sz="1000"/>
            </a:pPr>
            <a:endParaRPr lang="fr-BE" sz="2200" b="1" dirty="0" smtClean="0">
              <a:solidFill>
                <a:srgbClr val="007600"/>
              </a:solidFill>
            </a:endParaRPr>
          </a:p>
          <a:p>
            <a:pPr algn="ctr">
              <a:buNone/>
              <a:defRPr sz="1000"/>
            </a:pPr>
            <a:endParaRPr lang="fr-BE" sz="2200" b="1" dirty="0" smtClean="0">
              <a:solidFill>
                <a:srgbClr val="007600"/>
              </a:solidFill>
            </a:endParaRPr>
          </a:p>
          <a:p>
            <a:pPr algn="ctr">
              <a:buNone/>
              <a:defRPr sz="1000"/>
            </a:pPr>
            <a:endParaRPr lang="fr-BE" sz="2200" b="1" dirty="0" smtClean="0">
              <a:solidFill>
                <a:srgbClr val="007600"/>
              </a:solidFill>
            </a:endParaRPr>
          </a:p>
          <a:p>
            <a:pPr algn="ctr">
              <a:buNone/>
              <a:defRPr sz="1000"/>
            </a:pPr>
            <a:r>
              <a:rPr lang="fr-BE" sz="2200" b="1" dirty="0" smtClean="0">
                <a:solidFill>
                  <a:srgbClr val="007600"/>
                </a:solidFill>
              </a:rPr>
              <a:t>					</a:t>
            </a:r>
            <a:endParaRPr lang="fr-BE" sz="2200" dirty="0" smtClean="0">
              <a:solidFill>
                <a:srgbClr val="000000"/>
              </a:solidFill>
            </a:endParaRPr>
          </a:p>
          <a:p>
            <a:pPr algn="ctr">
              <a:buNone/>
              <a:defRPr sz="1000"/>
            </a:pPr>
            <a:endParaRPr lang="fr-BE" sz="2200" dirty="0" smtClean="0">
              <a:solidFill>
                <a:srgbClr val="000000"/>
              </a:solidFill>
            </a:endParaRPr>
          </a:p>
          <a:p>
            <a:pPr algn="ctr">
              <a:buNone/>
              <a:defRPr sz="1000"/>
            </a:pPr>
            <a:r>
              <a:rPr lang="fr-BE" sz="2200" dirty="0" smtClean="0">
                <a:solidFill>
                  <a:srgbClr val="000000"/>
                </a:solidFill>
              </a:rPr>
              <a:t>				</a:t>
            </a:r>
          </a:p>
          <a:p>
            <a:pPr>
              <a:buNone/>
              <a:defRPr sz="1000"/>
            </a:pPr>
            <a:endParaRPr lang="fr-BE" sz="20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  <a:defRPr sz="1000"/>
            </a:pPr>
            <a:endParaRPr lang="fr-BE" sz="24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  <a:defRPr sz="1000"/>
            </a:pPr>
            <a:endParaRPr lang="fr-BE" sz="24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v"/>
              <a:defRPr sz="1000"/>
            </a:pPr>
            <a:endParaRPr lang="fr-BE" sz="2400" dirty="0" smtClean="0">
              <a:solidFill>
                <a:srgbClr val="000000"/>
              </a:solidFill>
            </a:endParaRPr>
          </a:p>
          <a:p>
            <a:pPr>
              <a:buNone/>
              <a:defRPr sz="1000"/>
            </a:pPr>
            <a:endParaRPr lang="fr-BE" sz="1800" dirty="0" smtClean="0">
              <a:solidFill>
                <a:srgbClr val="000000"/>
              </a:solidFill>
            </a:endParaRPr>
          </a:p>
          <a:p>
            <a:pPr>
              <a:buNone/>
              <a:defRPr sz="1000"/>
            </a:pPr>
            <a:endParaRPr lang="fr-BE" sz="1800" dirty="0" smtClean="0">
              <a:solidFill>
                <a:srgbClr val="000000"/>
              </a:solidFill>
            </a:endParaRPr>
          </a:p>
          <a:p>
            <a:pPr>
              <a:buNone/>
              <a:defRPr sz="1000"/>
            </a:pPr>
            <a:endParaRPr lang="fr-BE" sz="1800" dirty="0" smtClean="0">
              <a:solidFill>
                <a:srgbClr val="000000"/>
              </a:solidFill>
            </a:endParaRPr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 smtClean="0"/>
          </a:p>
          <a:p>
            <a:pPr>
              <a:buNone/>
              <a:defRPr sz="1000"/>
            </a:pPr>
            <a:endParaRPr lang="fr-BE" dirty="0"/>
          </a:p>
        </p:txBody>
      </p:sp>
      <p:pic>
        <p:nvPicPr>
          <p:cNvPr id="6" name="Image 5" descr="Photo 06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20" y="571480"/>
            <a:ext cx="824957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 sz="1000"/>
            </a:pPr>
            <a:endParaRPr lang="fr-BE" sz="2800" dirty="0" smtClean="0">
              <a:solidFill>
                <a:srgbClr val="000000"/>
              </a:solidFill>
              <a:latin typeface="+mn-lt"/>
            </a:endParaRPr>
          </a:p>
          <a:p>
            <a:pPr>
              <a:buNone/>
              <a:defRPr sz="1000"/>
            </a:pPr>
            <a:endParaRPr lang="fr-BE" sz="2800" dirty="0" smtClean="0">
              <a:solidFill>
                <a:srgbClr val="000000"/>
              </a:solidFill>
              <a:latin typeface="+mn-lt"/>
            </a:endParaRPr>
          </a:p>
          <a:p>
            <a:pPr>
              <a:buNone/>
              <a:defRPr sz="1000"/>
            </a:pPr>
            <a:endParaRPr lang="fr-BE" sz="2800" dirty="0" smtClean="0">
              <a:solidFill>
                <a:srgbClr val="000000"/>
              </a:solidFill>
              <a:latin typeface="+mn-lt"/>
            </a:endParaRPr>
          </a:p>
          <a:p>
            <a:pPr>
              <a:buNone/>
              <a:defRPr sz="1000"/>
            </a:pPr>
            <a:r>
              <a:rPr lang="fr-BE" sz="2000" dirty="0" smtClean="0">
                <a:latin typeface="+mn-lt"/>
              </a:rPr>
              <a:t>Grand-Rue, </a:t>
            </a:r>
            <a:r>
              <a:rPr lang="fr-BE" sz="2000" dirty="0" smtClean="0">
                <a:latin typeface="+mn-lt"/>
              </a:rPr>
              <a:t>3 - 6200 </a:t>
            </a:r>
            <a:r>
              <a:rPr lang="fr-BE" sz="2000" dirty="0" smtClean="0">
                <a:latin typeface="+mn-lt"/>
              </a:rPr>
              <a:t>Châtelet</a:t>
            </a:r>
          </a:p>
          <a:p>
            <a:pPr>
              <a:buNone/>
              <a:defRPr sz="1000"/>
            </a:pPr>
            <a:endParaRPr lang="fr-BE" sz="4000" dirty="0" smtClean="0">
              <a:solidFill>
                <a:srgbClr val="000000"/>
              </a:solidFill>
              <a:latin typeface="+mn-lt"/>
            </a:endParaRPr>
          </a:p>
          <a:p>
            <a:pPr>
              <a:buNone/>
              <a:defRPr sz="1000"/>
            </a:pPr>
            <a:r>
              <a:rPr lang="fr-BE" sz="2000" u="sng" dirty="0" smtClean="0">
                <a:solidFill>
                  <a:srgbClr val="000000"/>
                </a:solidFill>
                <a:latin typeface="+mn-lt"/>
              </a:rPr>
              <a:t>Tél</a:t>
            </a:r>
            <a:r>
              <a:rPr lang="fr-BE" sz="2000" dirty="0" smtClean="0">
                <a:solidFill>
                  <a:srgbClr val="000000"/>
                </a:solidFill>
                <a:latin typeface="+mn-lt"/>
              </a:rPr>
              <a:t> :071/40.27.27</a:t>
            </a:r>
            <a:r>
              <a:rPr lang="fr-BE" sz="20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buNone/>
              <a:defRPr sz="1000"/>
            </a:pPr>
            <a:endParaRPr lang="fr-BE" sz="2000" dirty="0" smtClean="0">
              <a:solidFill>
                <a:srgbClr val="000000"/>
              </a:solidFill>
              <a:latin typeface="+mn-lt"/>
            </a:endParaRPr>
          </a:p>
          <a:p>
            <a:pPr>
              <a:buNone/>
              <a:defRPr sz="1000"/>
            </a:pPr>
            <a:r>
              <a:rPr lang="fr-BE" sz="2000" u="sng" dirty="0" smtClean="0">
                <a:solidFill>
                  <a:srgbClr val="000000"/>
                </a:solidFill>
                <a:latin typeface="+mn-lt"/>
              </a:rPr>
              <a:t>Site</a:t>
            </a:r>
            <a:r>
              <a:rPr lang="fr-BE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BE" sz="2000" dirty="0" smtClean="0">
                <a:latin typeface="+mn-lt"/>
              </a:rPr>
              <a:t>: </a:t>
            </a:r>
            <a:r>
              <a:rPr lang="fr-BE" sz="2000" dirty="0" smtClean="0">
                <a:latin typeface="+mn-lt"/>
              </a:rPr>
              <a:t>www.trempoline.be</a:t>
            </a:r>
          </a:p>
          <a:p>
            <a:pPr>
              <a:buNone/>
              <a:defRPr sz="1000"/>
            </a:pPr>
            <a:endParaRPr lang="fr-BE" sz="2000" dirty="0" smtClean="0">
              <a:latin typeface="+mn-lt"/>
            </a:endParaRPr>
          </a:p>
          <a:p>
            <a:pPr>
              <a:buNone/>
              <a:defRPr sz="1000"/>
            </a:pPr>
            <a:r>
              <a:rPr lang="fr-BE" sz="2000" u="sng" dirty="0" smtClean="0">
                <a:latin typeface="+mn-lt"/>
              </a:rPr>
              <a:t>FB</a:t>
            </a:r>
            <a:r>
              <a:rPr lang="fr-BE" sz="2000" dirty="0" smtClean="0">
                <a:latin typeface="+mn-lt"/>
              </a:rPr>
              <a:t> : www.facebook.com/asblTrempoline</a:t>
            </a:r>
          </a:p>
          <a:p>
            <a:pPr>
              <a:buNone/>
              <a:defRPr sz="1000"/>
            </a:pPr>
            <a:endParaRPr lang="fr-BE" sz="2000" u="sng" dirty="0" smtClean="0">
              <a:solidFill>
                <a:srgbClr val="000000"/>
              </a:solidFill>
              <a:latin typeface="+mn-lt"/>
            </a:endParaRPr>
          </a:p>
          <a:p>
            <a:pPr>
              <a:buNone/>
              <a:defRPr sz="1000"/>
            </a:pPr>
            <a:r>
              <a:rPr lang="fr-BE" sz="2000" u="sng" dirty="0" smtClean="0">
                <a:solidFill>
                  <a:srgbClr val="000000"/>
                </a:solidFill>
                <a:latin typeface="+mn-lt"/>
              </a:rPr>
              <a:t>Courriel</a:t>
            </a:r>
            <a:r>
              <a:rPr lang="fr-BE" sz="2000" dirty="0" smtClean="0">
                <a:solidFill>
                  <a:srgbClr val="000000"/>
                </a:solidFill>
                <a:latin typeface="+mn-lt"/>
              </a:rPr>
              <a:t> : info@trempoline.be</a:t>
            </a:r>
          </a:p>
          <a:p>
            <a:pPr>
              <a:buNone/>
              <a:defRPr sz="1000"/>
            </a:pPr>
            <a:endParaRPr lang="fr-BE" sz="20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BE" sz="1100" dirty="0" smtClean="0"/>
              <a:t>colloque </a:t>
            </a:r>
            <a:r>
              <a:rPr lang="fr-BE" sz="1100" dirty="0" err="1" smtClean="0"/>
              <a:t>Biodiversanté</a:t>
            </a:r>
            <a:r>
              <a:rPr lang="fr-BE" sz="1100" dirty="0" smtClean="0"/>
              <a:t> - 27 mai 2016 - </a:t>
            </a:r>
            <a:endParaRPr lang="fr-FR" sz="1100" dirty="0"/>
          </a:p>
        </p:txBody>
      </p:sp>
      <p:pic>
        <p:nvPicPr>
          <p:cNvPr id="18434" name="Picture 2" descr="F:\6 Commun\6.11 Publications\6.11.9 Sigles &amp; Drapeaux\Logo Trempoline at associés\Trempoline\trempoline-logo sans texte 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008" y="0"/>
            <a:ext cx="3035992" cy="11305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251</Words>
  <Application>Microsoft Office PowerPoint</Application>
  <PresentationFormat>Affichage à l'écran (4:3)</PresentationFormat>
  <Paragraphs>119</Paragraphs>
  <Slides>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Modèle par défaut</vt:lpstr>
      <vt:lpstr>Document</vt:lpstr>
      <vt:lpstr>Diapositive 1</vt:lpstr>
      <vt:lpstr>Diapositive 2</vt:lpstr>
      <vt:lpstr>Diapositive 3</vt:lpstr>
      <vt:lpstr>Diapositive 4</vt:lpstr>
      <vt:lpstr>    Programme psychopédagogique</vt:lpstr>
      <vt:lpstr>Diapositive 6</vt:lpstr>
      <vt:lpstr>Diapositive 7</vt:lpstr>
      <vt:lpstr>Diapositive 8</vt:lpstr>
    </vt:vector>
  </TitlesOfParts>
  <Company>Trempoline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 INAMI</dc:title>
  <dc:creator>resources</dc:creator>
  <cp:lastModifiedBy>christophe.thoreau</cp:lastModifiedBy>
  <cp:revision>194</cp:revision>
  <dcterms:created xsi:type="dcterms:W3CDTF">2007-03-16T13:33:13Z</dcterms:created>
  <dcterms:modified xsi:type="dcterms:W3CDTF">2016-05-24T14:10:02Z</dcterms:modified>
</cp:coreProperties>
</file>