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 id="2147483657" r:id="rId3"/>
    <p:sldMasterId id="2147483658" r:id="rId4"/>
    <p:sldMasterId id="2147483659" r:id="rId5"/>
    <p:sldMasterId id="2147483660" r:id="rId6"/>
    <p:sldMasterId id="2147483661" r:id="rId7"/>
    <p:sldMasterId id="2147483662" r:id="rId8"/>
    <p:sldMasterId id="2147483663" r:id="rId9"/>
    <p:sldMasterId id="2147483664" r:id="rId10"/>
    <p:sldMasterId id="2147483665" r:id="rId11"/>
  </p:sldMasterIdLst>
  <p:notesMasterIdLst>
    <p:notesMasterId r:id="rId43"/>
  </p:notesMasterIdLst>
  <p:handoutMasterIdLst>
    <p:handoutMasterId r:id="rId44"/>
  </p:handoutMasterIdLst>
  <p:sldIdLst>
    <p:sldId id="256" r:id="rId12"/>
    <p:sldId id="273" r:id="rId13"/>
    <p:sldId id="445" r:id="rId14"/>
    <p:sldId id="418" r:id="rId15"/>
    <p:sldId id="311" r:id="rId16"/>
    <p:sldId id="322" r:id="rId17"/>
    <p:sldId id="419" r:id="rId18"/>
    <p:sldId id="319" r:id="rId19"/>
    <p:sldId id="320" r:id="rId20"/>
    <p:sldId id="392" r:id="rId21"/>
    <p:sldId id="393" r:id="rId22"/>
    <p:sldId id="370" r:id="rId23"/>
    <p:sldId id="371" r:id="rId24"/>
    <p:sldId id="388" r:id="rId25"/>
    <p:sldId id="386" r:id="rId26"/>
    <p:sldId id="417" r:id="rId27"/>
    <p:sldId id="433" r:id="rId28"/>
    <p:sldId id="435" r:id="rId29"/>
    <p:sldId id="437" r:id="rId30"/>
    <p:sldId id="446" r:id="rId31"/>
    <p:sldId id="390" r:id="rId32"/>
    <p:sldId id="364" r:id="rId33"/>
    <p:sldId id="429" r:id="rId34"/>
    <p:sldId id="387" r:id="rId35"/>
    <p:sldId id="425" r:id="rId36"/>
    <p:sldId id="428" r:id="rId37"/>
    <p:sldId id="440" r:id="rId38"/>
    <p:sldId id="379" r:id="rId39"/>
    <p:sldId id="427" r:id="rId40"/>
    <p:sldId id="426" r:id="rId41"/>
    <p:sldId id="271" r:id="rId42"/>
  </p:sldIdLst>
  <p:sldSz cx="13004800" cy="9753600"/>
  <p:notesSz cx="6858000" cy="9144000"/>
  <p:defaultTextStyle>
    <a:defPPr>
      <a:defRPr lang="en-US"/>
    </a:defPPr>
    <a:lvl1pPr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1pPr>
    <a:lvl2pPr marL="4572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2pPr>
    <a:lvl3pPr marL="9144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3pPr>
    <a:lvl4pPr marL="13716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4pPr>
    <a:lvl5pPr marL="18288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5pPr>
    <a:lvl6pPr marL="2286000" algn="l" defTabSz="914400" rtl="0" eaLnBrk="1" latinLnBrk="0" hangingPunct="1">
      <a:defRPr sz="4000" kern="1200">
        <a:solidFill>
          <a:srgbClr val="3F3F3F"/>
        </a:solidFill>
        <a:latin typeface="Palatino" charset="0"/>
        <a:ea typeface="ヒラギノ明朝 ProN W3" charset="-128"/>
        <a:cs typeface="+mn-cs"/>
        <a:sym typeface="Palatino" charset="0"/>
      </a:defRPr>
    </a:lvl6pPr>
    <a:lvl7pPr marL="2743200" algn="l" defTabSz="914400" rtl="0" eaLnBrk="1" latinLnBrk="0" hangingPunct="1">
      <a:defRPr sz="4000" kern="1200">
        <a:solidFill>
          <a:srgbClr val="3F3F3F"/>
        </a:solidFill>
        <a:latin typeface="Palatino" charset="0"/>
        <a:ea typeface="ヒラギノ明朝 ProN W3" charset="-128"/>
        <a:cs typeface="+mn-cs"/>
        <a:sym typeface="Palatino" charset="0"/>
      </a:defRPr>
    </a:lvl7pPr>
    <a:lvl8pPr marL="3200400" algn="l" defTabSz="914400" rtl="0" eaLnBrk="1" latinLnBrk="0" hangingPunct="1">
      <a:defRPr sz="4000" kern="1200">
        <a:solidFill>
          <a:srgbClr val="3F3F3F"/>
        </a:solidFill>
        <a:latin typeface="Palatino" charset="0"/>
        <a:ea typeface="ヒラギノ明朝 ProN W3" charset="-128"/>
        <a:cs typeface="+mn-cs"/>
        <a:sym typeface="Palatino" charset="0"/>
      </a:defRPr>
    </a:lvl8pPr>
    <a:lvl9pPr marL="3657600" algn="l" defTabSz="914400" rtl="0" eaLnBrk="1" latinLnBrk="0" hangingPunct="1">
      <a:defRPr sz="4000" kern="1200">
        <a:solidFill>
          <a:srgbClr val="3F3F3F"/>
        </a:solidFill>
        <a:latin typeface="Palatino" charset="0"/>
        <a:ea typeface="ヒラギノ明朝 ProN W3" charset="-128"/>
        <a:cs typeface="+mn-cs"/>
        <a:sym typeface="Palatino"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0066"/>
    <a:srgbClr val="FD9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12" y="-120"/>
      </p:cViewPr>
      <p:guideLst>
        <p:guide orient="horz" pos="3072"/>
        <p:guide pos="4096"/>
      </p:guideLst>
    </p:cSldViewPr>
  </p:slideViewPr>
  <p:notesTextViewPr>
    <p:cViewPr>
      <p:scale>
        <a:sx n="100" d="100"/>
        <a:sy n="100" d="100"/>
      </p:scale>
      <p:origin x="0" y="0"/>
    </p:cViewPr>
  </p:notesTextViewPr>
  <p:sorterViewPr>
    <p:cViewPr>
      <p:scale>
        <a:sx n="80" d="100"/>
        <a:sy n="80" d="100"/>
      </p:scale>
      <p:origin x="0" y="54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fr-FR" altLang="nl-BE"/>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46B1F4F-6089-41F8-AA0F-6F5D2390A5A5}" type="datetime1">
              <a:rPr lang="fr-FR" altLang="nl-BE"/>
              <a:pPr/>
              <a:t>27/05/2016</a:t>
            </a:fld>
            <a:endParaRPr lang="fr-FR" altLang="nl-BE"/>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fr-FR" altLang="nl-BE"/>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1173FC2-CBC4-49B6-9EA6-6757FCD32BD6}" type="slidenum">
              <a:rPr lang="fr-FR" altLang="nl-BE"/>
              <a:pPr/>
              <a:t>‹nr.›</a:t>
            </a:fld>
            <a:endParaRPr lang="fr-FR" altLang="nl-BE"/>
          </a:p>
        </p:txBody>
      </p:sp>
    </p:spTree>
    <p:extLst>
      <p:ext uri="{BB962C8B-B14F-4D97-AF65-F5344CB8AC3E}">
        <p14:creationId xmlns:p14="http://schemas.microsoft.com/office/powerpoint/2010/main" val="1958634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A3E11-AF57-407A-B404-6ECB35FC7C0B}" type="datetimeFigureOut">
              <a:rPr lang="nl-BE" smtClean="0"/>
              <a:t>27/05/2016</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3F4AE8-217F-45BF-9323-2F392FA96DE3}" type="slidenum">
              <a:rPr lang="nl-BE" smtClean="0"/>
              <a:t>‹nr.›</a:t>
            </a:fld>
            <a:endParaRPr lang="nl-BE"/>
          </a:p>
        </p:txBody>
      </p:sp>
    </p:spTree>
    <p:extLst>
      <p:ext uri="{BB962C8B-B14F-4D97-AF65-F5344CB8AC3E}">
        <p14:creationId xmlns:p14="http://schemas.microsoft.com/office/powerpoint/2010/main" val="305932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D541F38-DFAF-4CC7-93F1-36A7DF3AC7A7}" type="slidenum">
              <a:rPr lang="nl-BE" altLang="nl-BE"/>
              <a:pPr eaLnBrk="1" hangingPunct="1"/>
              <a:t>5</a:t>
            </a:fld>
            <a:endParaRPr lang="nl-BE" altLang="nl-BE"/>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B331335-5F40-4294-9CF9-6374DFA65C43}" type="slidenum">
              <a:rPr lang="nl-BE" altLang="nl-BE"/>
              <a:pPr eaLnBrk="1" hangingPunct="1"/>
              <a:t>6</a:t>
            </a:fld>
            <a:endParaRPr lang="nl-BE" altLang="nl-BE"/>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4D84D11-FAC0-4D17-B9C2-7641DB9B6DDF}" type="slidenum">
              <a:rPr lang="nl-BE" altLang="nl-BE"/>
              <a:pPr eaLnBrk="1" hangingPunct="1"/>
              <a:t>7</a:t>
            </a:fld>
            <a:endParaRPr lang="nl-BE" altLang="nl-B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76438DA-C814-4794-8292-D84EC4F4A060}" type="slidenum">
              <a:rPr lang="nl-BE" altLang="nl-BE"/>
              <a:pPr eaLnBrk="1" hangingPunct="1"/>
              <a:t>8</a:t>
            </a:fld>
            <a:endParaRPr lang="nl-BE" altLang="nl-BE"/>
          </a:p>
        </p:txBody>
      </p:sp>
      <p:sp>
        <p:nvSpPr>
          <p:cNvPr id="107523" name="Rectangle 2"/>
          <p:cNvSpPr>
            <a:spLocks noGrp="1" noRot="1" noChangeAspect="1" noChangeArrowheads="1" noTextEdit="1"/>
          </p:cNvSpPr>
          <p:nvPr>
            <p:ph type="sldImg"/>
          </p:nvPr>
        </p:nvSpPr>
        <p:spPr>
          <a:xfrm>
            <a:off x="1146175" y="700088"/>
            <a:ext cx="4565650" cy="3424237"/>
          </a:xfrm>
          <a:ln/>
        </p:spPr>
      </p:sp>
      <p:sp>
        <p:nvSpPr>
          <p:cNvPr id="107524" name="Rectangle 3"/>
          <p:cNvSpPr>
            <a:spLocks noGrp="1" noChangeArrowheads="1"/>
          </p:cNvSpPr>
          <p:nvPr>
            <p:ph type="body" idx="1"/>
          </p:nvPr>
        </p:nvSpPr>
        <p:spPr>
          <a:xfrm>
            <a:off x="904875" y="4349750"/>
            <a:ext cx="5046663" cy="409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1225" eaLnBrk="1" hangingPunct="1"/>
            <a:endParaRPr lang="nl-BE" altLang="nl-BE"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640D790-97DC-4BAE-AA62-FB1718505B2D}" type="slidenum">
              <a:rPr lang="nl-BE" altLang="nl-BE"/>
              <a:pPr eaLnBrk="1" hangingPunct="1"/>
              <a:t>9</a:t>
            </a:fld>
            <a:endParaRPr lang="nl-BE" altLang="nl-BE"/>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242EB2-7119-4DDA-A6E8-31FC0207C3F3}"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3950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ieep.e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NL" smtClean="0"/>
              <a:t>Klik om de stijl te bewerken</a:t>
            </a:r>
            <a:endParaRPr lang="fr-F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sz="2400">
                <a:solidFill>
                  <a:schemeClr val="tx2">
                    <a:lumMod val="65000"/>
                    <a:lumOff val="35000"/>
                  </a:schemeClr>
                </a:solidFill>
                <a:latin typeface="Open Sans"/>
                <a:cs typeface="Open San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fr-FR" dirty="0"/>
          </a:p>
        </p:txBody>
      </p:sp>
    </p:spTree>
    <p:extLst>
      <p:ext uri="{BB962C8B-B14F-4D97-AF65-F5344CB8AC3E}">
        <p14:creationId xmlns:p14="http://schemas.microsoft.com/office/powerpoint/2010/main" val="19690778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smtClean="0"/>
              <a:t>Klik om de stijl te bewerken</a:t>
            </a:r>
            <a:endParaRPr lang="fr-F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a:p>
        </p:txBody>
      </p:sp>
    </p:spTree>
    <p:extLst>
      <p:ext uri="{BB962C8B-B14F-4D97-AF65-F5344CB8AC3E}">
        <p14:creationId xmlns:p14="http://schemas.microsoft.com/office/powerpoint/2010/main" val="268756394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17625560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60872620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302137316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7772400" y="2616200"/>
            <a:ext cx="19050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9829800" y="2616200"/>
            <a:ext cx="19050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11352988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76319553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Tree>
    <p:extLst>
      <p:ext uri="{BB962C8B-B14F-4D97-AF65-F5344CB8AC3E}">
        <p14:creationId xmlns:p14="http://schemas.microsoft.com/office/powerpoint/2010/main" val="392343765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174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28879265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143230760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86106746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54000"/>
            <a:ext cx="2925762" cy="8458200"/>
          </a:xfrm>
        </p:spPr>
        <p:txBody>
          <a:bodyPr vert="eaVert"/>
          <a:lstStyle/>
          <a:p>
            <a:r>
              <a:rPr lang="nl-NL" smtClean="0"/>
              <a:t>Klik om de stijl te bewerken</a:t>
            </a:r>
            <a:endParaRPr lang="fr-FR"/>
          </a:p>
        </p:txBody>
      </p:sp>
      <p:sp>
        <p:nvSpPr>
          <p:cNvPr id="3" name="Espace réservé du texte vertical 2"/>
          <p:cNvSpPr>
            <a:spLocks noGrp="1"/>
          </p:cNvSpPr>
          <p:nvPr>
            <p:ph type="body" orient="vert" idx="1"/>
          </p:nvPr>
        </p:nvSpPr>
        <p:spPr>
          <a:xfrm>
            <a:off x="650875" y="254000"/>
            <a:ext cx="8624888" cy="8458200"/>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a:p>
        </p:txBody>
      </p:sp>
    </p:spTree>
    <p:extLst>
      <p:ext uri="{BB962C8B-B14F-4D97-AF65-F5344CB8AC3E}">
        <p14:creationId xmlns:p14="http://schemas.microsoft.com/office/powerpoint/2010/main" val="398032651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6487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1270000" y="254000"/>
            <a:ext cx="7696200" cy="86487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8004937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86654" y="3445760"/>
            <a:ext cx="11054080" cy="1228937"/>
          </a:xfrm>
          <a:prstGeom prst="rect">
            <a:avLst/>
          </a:prstGeom>
          <a:ln>
            <a:noFill/>
          </a:ln>
        </p:spPr>
        <p:txBody>
          <a:bodyPr anchor="b">
            <a:noAutofit/>
          </a:bodyPr>
          <a:lstStyle>
            <a:lvl1pPr algn="l">
              <a:defRPr sz="4600" b="1" u="none" baseline="0">
                <a:solidFill>
                  <a:srgbClr val="076735"/>
                </a:solidFill>
                <a:uFill>
                  <a:solidFill>
                    <a:srgbClr val="FFC000"/>
                  </a:solidFill>
                </a:uFill>
              </a:defRPr>
            </a:lvl1pPr>
          </a:lstStyle>
          <a:p>
            <a:r>
              <a:rPr lang="en-US" dirty="0" smtClean="0"/>
              <a:t>Title</a:t>
            </a:r>
            <a:endParaRPr lang="en-GB"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6868" y="519821"/>
            <a:ext cx="3584398" cy="137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userDrawn="1"/>
        </p:nvCxnSpPr>
        <p:spPr>
          <a:xfrm>
            <a:off x="357718" y="1216238"/>
            <a:ext cx="634950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1008501" y="1216236"/>
            <a:ext cx="163858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hasCustomPrompt="1"/>
          </p:nvPr>
        </p:nvSpPr>
        <p:spPr>
          <a:xfrm>
            <a:off x="2201600" y="5288961"/>
            <a:ext cx="10343549" cy="656590"/>
          </a:xfrm>
          <a:prstGeom prst="rect">
            <a:avLst/>
          </a:prstGeom>
        </p:spPr>
        <p:txBody>
          <a:bodyPr wrap="square" lIns="130046" tIns="65023" rIns="130046" bIns="65023">
            <a:spAutoFit/>
          </a:bodyPr>
          <a:lstStyle>
            <a:lvl1pPr marL="0" indent="0">
              <a:buNone/>
              <a:defRPr sz="3400" b="0">
                <a:solidFill>
                  <a:srgbClr val="076735"/>
                </a:solidFill>
              </a:defRPr>
            </a:lvl1pPr>
          </a:lstStyle>
          <a:p>
            <a:pPr lvl="0"/>
            <a:r>
              <a:rPr lang="en-GB" dirty="0" smtClean="0"/>
              <a:t>Authors</a:t>
            </a:r>
            <a:endParaRPr lang="en-GB" dirty="0"/>
          </a:p>
        </p:txBody>
      </p:sp>
      <p:sp>
        <p:nvSpPr>
          <p:cNvPr id="17" name="Text Placeholder 16"/>
          <p:cNvSpPr>
            <a:spLocks noGrp="1"/>
          </p:cNvSpPr>
          <p:nvPr>
            <p:ph type="body" sz="quarter" idx="11" hasCustomPrompt="1"/>
          </p:nvPr>
        </p:nvSpPr>
        <p:spPr>
          <a:xfrm>
            <a:off x="2201600" y="6108160"/>
            <a:ext cx="4822352" cy="569045"/>
          </a:xfrm>
          <a:prstGeom prst="rect">
            <a:avLst/>
          </a:prstGeom>
        </p:spPr>
        <p:txBody>
          <a:bodyPr lIns="130046" tIns="65023" rIns="130046" bIns="65023">
            <a:spAutoFit/>
          </a:bodyPr>
          <a:lstStyle>
            <a:lvl1pPr marL="0" indent="0">
              <a:buNone/>
              <a:defRPr sz="2800">
                <a:solidFill>
                  <a:srgbClr val="076735"/>
                </a:solidFill>
              </a:defRPr>
            </a:lvl1pPr>
          </a:lstStyle>
          <a:p>
            <a:pPr lvl="0"/>
            <a:r>
              <a:rPr lang="en-GB" dirty="0" smtClean="0"/>
              <a:t>Date</a:t>
            </a:r>
            <a:endParaRPr lang="en-GB" dirty="0"/>
          </a:p>
        </p:txBody>
      </p:sp>
      <p:sp>
        <p:nvSpPr>
          <p:cNvPr id="19" name="Text Placeholder 18"/>
          <p:cNvSpPr>
            <a:spLocks noGrp="1"/>
          </p:cNvSpPr>
          <p:nvPr>
            <p:ph type="body" sz="quarter" idx="12" hasCustomPrompt="1"/>
          </p:nvPr>
        </p:nvSpPr>
        <p:spPr>
          <a:xfrm>
            <a:off x="2201601" y="6927360"/>
            <a:ext cx="9636166" cy="569045"/>
          </a:xfrm>
          <a:prstGeom prst="rect">
            <a:avLst/>
          </a:prstGeom>
        </p:spPr>
        <p:txBody>
          <a:bodyPr wrap="square" lIns="130046" tIns="65023" rIns="130046" bIns="65023" anchor="t">
            <a:spAutoFit/>
          </a:bodyPr>
          <a:lstStyle>
            <a:lvl1pPr marL="0" indent="0">
              <a:buNone/>
              <a:defRPr sz="2800" b="0" baseline="0">
                <a:solidFill>
                  <a:srgbClr val="076735"/>
                </a:solidFill>
              </a:defRPr>
            </a:lvl1pPr>
          </a:lstStyle>
          <a:p>
            <a:pPr lvl="0"/>
            <a:r>
              <a:rPr lang="en-GB" dirty="0" smtClean="0"/>
              <a:t>Conference name, venue, etc. </a:t>
            </a:r>
            <a:endParaRPr lang="en-GB" dirty="0"/>
          </a:p>
        </p:txBody>
      </p:sp>
      <p:sp>
        <p:nvSpPr>
          <p:cNvPr id="30" name="Rectangle 29"/>
          <p:cNvSpPr/>
          <p:nvPr userDrawn="1"/>
        </p:nvSpPr>
        <p:spPr>
          <a:xfrm>
            <a:off x="152895" y="165877"/>
            <a:ext cx="12699011" cy="9421847"/>
          </a:xfrm>
          <a:prstGeom prst="rect">
            <a:avLst/>
          </a:prstGeom>
          <a:noFill/>
          <a:ln>
            <a:solidFill>
              <a:srgbClr val="076735"/>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eaLnBrk="1" fontAlgn="auto" hangingPunct="1">
              <a:spcBef>
                <a:spcPts val="0"/>
              </a:spcBef>
              <a:spcAft>
                <a:spcPts val="0"/>
              </a:spcAft>
            </a:pPr>
            <a:endParaRPr lang="en-GB" sz="2600" dirty="0">
              <a:solidFill>
                <a:prstClr val="white"/>
              </a:solidFill>
            </a:endParaRPr>
          </a:p>
        </p:txBody>
      </p:sp>
      <p:sp>
        <p:nvSpPr>
          <p:cNvPr id="1028" name="TextBox 1027"/>
          <p:cNvSpPr txBox="1"/>
          <p:nvPr userDrawn="1"/>
        </p:nvSpPr>
        <p:spPr>
          <a:xfrm>
            <a:off x="331517" y="8519428"/>
            <a:ext cx="3815421" cy="931535"/>
          </a:xfrm>
          <a:prstGeom prst="rect">
            <a:avLst/>
          </a:prstGeom>
          <a:noFill/>
        </p:spPr>
        <p:txBody>
          <a:bodyPr wrap="square" lIns="130046" tIns="65023" rIns="130046" bIns="65023" rtlCol="0">
            <a:spAutoFit/>
          </a:bodyPr>
          <a:lstStyle/>
          <a:p>
            <a:pPr eaLnBrk="1" fontAlgn="auto" hangingPunct="1">
              <a:spcBef>
                <a:spcPts val="0"/>
              </a:spcBef>
              <a:spcAft>
                <a:spcPts val="0"/>
              </a:spcAft>
            </a:pPr>
            <a:r>
              <a:rPr lang="en-GB" sz="2600" dirty="0" smtClean="0">
                <a:solidFill>
                  <a:prstClr val="black"/>
                </a:solidFill>
                <a:latin typeface="Calibri"/>
                <a:ea typeface="+mn-ea"/>
                <a:hlinkClick r:id="rId3"/>
              </a:rPr>
              <a:t>www.ieep.eu</a:t>
            </a:r>
            <a:endParaRPr lang="en-GB" sz="2600" dirty="0" smtClean="0">
              <a:solidFill>
                <a:prstClr val="black"/>
              </a:solidFill>
              <a:latin typeface="Calibri"/>
              <a:ea typeface="+mn-ea"/>
            </a:endParaRPr>
          </a:p>
          <a:p>
            <a:pPr eaLnBrk="1" fontAlgn="auto" hangingPunct="1">
              <a:spcBef>
                <a:spcPts val="0"/>
              </a:spcBef>
              <a:spcAft>
                <a:spcPts val="0"/>
              </a:spcAft>
            </a:pPr>
            <a:r>
              <a:rPr lang="en-GB" sz="2600" dirty="0" smtClean="0">
                <a:solidFill>
                  <a:prstClr val="black"/>
                </a:solidFill>
                <a:latin typeface="Calibri"/>
                <a:ea typeface="+mn-ea"/>
              </a:rPr>
              <a:t> @IEEP_eu</a:t>
            </a:r>
            <a:endParaRPr lang="en-GB" sz="2600" dirty="0">
              <a:solidFill>
                <a:prstClr val="black"/>
              </a:solidFill>
              <a:latin typeface="Calibri"/>
              <a:ea typeface="+mn-ea"/>
            </a:endParaRPr>
          </a:p>
        </p:txBody>
      </p:sp>
      <p:sp>
        <p:nvSpPr>
          <p:cNvPr id="4" name="Text Placeholder 3"/>
          <p:cNvSpPr>
            <a:spLocks noGrp="1"/>
          </p:cNvSpPr>
          <p:nvPr>
            <p:ph type="body" sz="quarter" idx="13" hasCustomPrompt="1"/>
          </p:nvPr>
        </p:nvSpPr>
        <p:spPr>
          <a:xfrm>
            <a:off x="7936159" y="8666021"/>
            <a:ext cx="4608054" cy="773749"/>
          </a:xfrm>
          <a:prstGeom prst="rect">
            <a:avLst/>
          </a:prstGeom>
        </p:spPr>
        <p:txBody>
          <a:bodyPr lIns="130046" tIns="65023" rIns="130046" bIns="65023">
            <a:normAutofit/>
          </a:bodyPr>
          <a:lstStyle>
            <a:lvl1pPr marL="0" indent="0">
              <a:buNone/>
              <a:defRPr sz="3400" baseline="0"/>
            </a:lvl1pPr>
          </a:lstStyle>
          <a:p>
            <a:pPr lvl="0"/>
            <a:r>
              <a:rPr lang="en-GB" dirty="0" smtClean="0"/>
              <a:t>Other logos if wanted</a:t>
            </a:r>
            <a:endParaRPr lang="en-GB"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5302" y="8985812"/>
            <a:ext cx="452841" cy="45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7311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se for slides that are mostly tex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116" r="-7136" b="-9225"/>
          <a:stretch/>
        </p:blipFill>
        <p:spPr bwMode="auto">
          <a:xfrm>
            <a:off x="-7788" y="8870844"/>
            <a:ext cx="2413733" cy="848727"/>
          </a:xfrm>
          <a:prstGeom prst="rect">
            <a:avLst/>
          </a:prstGeom>
          <a:solidFill>
            <a:schemeClr val="bg1"/>
          </a:solidFill>
          <a:ln>
            <a:noFill/>
          </a:ln>
          <a:effectLst/>
          <a:extLst/>
        </p:spPr>
      </p:pic>
      <p:cxnSp>
        <p:nvCxnSpPr>
          <p:cNvPr id="36" name="Straight Connector 35"/>
          <p:cNvCxnSpPr/>
          <p:nvPr userDrawn="1"/>
        </p:nvCxnSpPr>
        <p:spPr>
          <a:xfrm>
            <a:off x="563200" y="1394812"/>
            <a:ext cx="1177730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1" hasCustomPrompt="1"/>
          </p:nvPr>
        </p:nvSpPr>
        <p:spPr>
          <a:xfrm>
            <a:off x="512000" y="1804459"/>
            <a:ext cx="12034148" cy="7066385"/>
          </a:xfrm>
          <a:prstGeom prst="rect">
            <a:avLst/>
          </a:prstGeom>
        </p:spPr>
        <p:txBody>
          <a:bodyPr lIns="130046" tIns="65023" rIns="130046" bIns="65023">
            <a:normAutofit/>
          </a:bodyPr>
          <a:lstStyle>
            <a:lvl1pPr marL="487672" indent="-487672">
              <a:buFont typeface="Arial" pitchFamily="34" charset="0"/>
              <a:buChar char="•"/>
              <a:defRPr sz="4000" b="1" baseline="0">
                <a:solidFill>
                  <a:srgbClr val="0070C0"/>
                </a:solidFill>
              </a:defRPr>
            </a:lvl1pPr>
            <a:lvl2pPr>
              <a:defRPr sz="3400" b="1">
                <a:solidFill>
                  <a:srgbClr val="0070C0"/>
                </a:solidFill>
              </a:defRPr>
            </a:lvl2pPr>
            <a:lvl3pPr>
              <a:defRPr sz="3100" b="1">
                <a:solidFill>
                  <a:schemeClr val="tx1"/>
                </a:solidFill>
              </a:defRPr>
            </a:lvl3pPr>
            <a:lvl4pPr>
              <a:defRPr sz="2800" b="1" baseline="0">
                <a:solidFill>
                  <a:schemeClr val="tx1"/>
                </a:solidFill>
              </a:defRPr>
            </a:lvl4pPr>
          </a:lstStyle>
          <a:p>
            <a:pPr lvl="0"/>
            <a:r>
              <a:rPr lang="en-US" dirty="0" smtClean="0"/>
              <a:t>Text</a:t>
            </a:r>
          </a:p>
          <a:p>
            <a:pPr lvl="1"/>
            <a:r>
              <a:rPr lang="en-US" dirty="0" smtClean="0"/>
              <a:t>Text 2</a:t>
            </a:r>
          </a:p>
          <a:p>
            <a:pPr lvl="2"/>
            <a:r>
              <a:rPr lang="en-US" dirty="0" smtClean="0"/>
              <a:t>Text 3</a:t>
            </a:r>
          </a:p>
          <a:p>
            <a:pPr lvl="3"/>
            <a:r>
              <a:rPr lang="en-US" dirty="0" smtClean="0"/>
              <a:t>Text 4</a:t>
            </a:r>
          </a:p>
        </p:txBody>
      </p:sp>
      <p:sp>
        <p:nvSpPr>
          <p:cNvPr id="3" name="Title 2"/>
          <p:cNvSpPr>
            <a:spLocks noGrp="1"/>
          </p:cNvSpPr>
          <p:nvPr>
            <p:ph type="title"/>
          </p:nvPr>
        </p:nvSpPr>
        <p:spPr>
          <a:xfrm>
            <a:off x="460129" y="268289"/>
            <a:ext cx="11894431" cy="1004215"/>
          </a:xfrm>
        </p:spPr>
        <p:txBody>
          <a:bodyPr anchor="b">
            <a:normAutofit/>
          </a:bodyPr>
          <a:lstStyle>
            <a:lvl1pPr algn="l">
              <a:defRPr sz="4800" b="1">
                <a:solidFill>
                  <a:srgbClr val="0070C0"/>
                </a:solidFill>
              </a:defRPr>
            </a:lvl1pPr>
          </a:lstStyle>
          <a:p>
            <a:r>
              <a:rPr lang="en-US" dirty="0" smtClean="0"/>
              <a:t>Click to edit Master title style</a:t>
            </a:r>
            <a:endParaRPr lang="en-GB" dirty="0"/>
          </a:p>
        </p:txBody>
      </p:sp>
      <p:sp>
        <p:nvSpPr>
          <p:cNvPr id="9" name="Slide Number Placeholder 13"/>
          <p:cNvSpPr>
            <a:spLocks noGrp="1"/>
          </p:cNvSpPr>
          <p:nvPr>
            <p:ph type="sldNum" sz="quarter" idx="15"/>
          </p:nvPr>
        </p:nvSpPr>
        <p:spPr>
          <a:xfrm>
            <a:off x="12045246" y="9280490"/>
            <a:ext cx="526062" cy="519289"/>
          </a:xfrm>
          <a:prstGeom prst="rect">
            <a:avLst/>
          </a:prstGeom>
        </p:spPr>
        <p:txBody>
          <a:bodyPr lIns="130046" tIns="65023" rIns="130046" bIns="65023"/>
          <a:lstStyle/>
          <a:p>
            <a:fld id="{C1FF7E2B-67C6-4A1D-9860-AD362E2B47E7}" type="slidenum">
              <a:rPr lang="en-GB" smtClean="0">
                <a:solidFill>
                  <a:prstClr val="white"/>
                </a:solidFill>
              </a:rPr>
              <a:pPr/>
              <a:t>‹nr.›</a:t>
            </a:fld>
            <a:endParaRPr lang="en-GB" dirty="0">
              <a:solidFill>
                <a:prstClr val="white"/>
              </a:solidFill>
            </a:endParaRPr>
          </a:p>
        </p:txBody>
      </p:sp>
    </p:spTree>
    <p:extLst>
      <p:ext uri="{BB962C8B-B14F-4D97-AF65-F5344CB8AC3E}">
        <p14:creationId xmlns:p14="http://schemas.microsoft.com/office/powerpoint/2010/main" val="29673416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8193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1270000" y="2616200"/>
            <a:ext cx="244475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3867150" y="2616200"/>
            <a:ext cx="244475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2256880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9901995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Tree>
    <p:extLst>
      <p:ext uri="{BB962C8B-B14F-4D97-AF65-F5344CB8AC3E}">
        <p14:creationId xmlns:p14="http://schemas.microsoft.com/office/powerpoint/2010/main" val="6184874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10745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190299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smtClean="0"/>
              <a:t>Klik om de stijl te bewerken</a:t>
            </a:r>
            <a:endParaRPr lang="fr-F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lvl1pPr>
              <a:defRPr sz="2400">
                <a:solidFill>
                  <a:srgbClr val="595959"/>
                </a:solidFill>
                <a:latin typeface="Open Sans"/>
                <a:cs typeface="Open Sans"/>
              </a:defRPr>
            </a:lvl1pPr>
            <a:lvl2pPr>
              <a:defRPr sz="2400">
                <a:solidFill>
                  <a:srgbClr val="595959"/>
                </a:solidFill>
                <a:latin typeface="Open Sans"/>
                <a:cs typeface="Open Sans"/>
              </a:defRPr>
            </a:lvl2pPr>
            <a:lvl3pPr>
              <a:defRPr sz="2400">
                <a:solidFill>
                  <a:srgbClr val="595959"/>
                </a:solidFill>
                <a:latin typeface="Open Sans"/>
                <a:cs typeface="Open Sans"/>
              </a:defRPr>
            </a:lvl3pPr>
            <a:lvl4pPr>
              <a:defRPr sz="2400">
                <a:solidFill>
                  <a:srgbClr val="595959"/>
                </a:solidFill>
                <a:latin typeface="Open Sans"/>
                <a:cs typeface="Open Sans"/>
              </a:defRPr>
            </a:lvl4pPr>
            <a:lvl5pPr>
              <a:defRPr sz="2400">
                <a:solidFill>
                  <a:srgbClr val="595959"/>
                </a:solidFill>
                <a:latin typeface="Open Sans"/>
                <a:cs typeface="Open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dirty="0"/>
          </a:p>
        </p:txBody>
      </p:sp>
    </p:spTree>
    <p:extLst>
      <p:ext uri="{BB962C8B-B14F-4D97-AF65-F5344CB8AC3E}">
        <p14:creationId xmlns:p14="http://schemas.microsoft.com/office/powerpoint/2010/main" val="10178813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7928504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1257665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6487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1270000" y="254000"/>
            <a:ext cx="7696200" cy="86487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30028081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17256826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35809900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423322609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1270000" y="2616200"/>
            <a:ext cx="51562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6578600" y="2616200"/>
            <a:ext cx="51562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5185784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10894995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Tree>
    <p:extLst>
      <p:ext uri="{BB962C8B-B14F-4D97-AF65-F5344CB8AC3E}">
        <p14:creationId xmlns:p14="http://schemas.microsoft.com/office/powerpoint/2010/main" val="35376951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4223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NL" smtClean="0"/>
              <a:t>Klik om de stijl te bewerken</a:t>
            </a:r>
            <a:endParaRPr lang="fr-F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solidFill>
                  <a:srgbClr val="595959"/>
                </a:solidFill>
                <a:latin typeface="Open Sans"/>
                <a:cs typeface="Open San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311954957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523697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405193488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92555811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6487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1270000" y="254000"/>
            <a:ext cx="7696200" cy="86487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22588586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388185877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00931870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114412474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contenu 2"/>
          <p:cNvSpPr>
            <a:spLocks noGrp="1"/>
          </p:cNvSpPr>
          <p:nvPr>
            <p:ph sz="half" idx="1"/>
          </p:nvPr>
        </p:nvSpPr>
        <p:spPr>
          <a:xfrm>
            <a:off x="1270000" y="787400"/>
            <a:ext cx="5156200" cy="817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6578600" y="787400"/>
            <a:ext cx="5156200" cy="817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5129512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07884212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Tree>
    <p:extLst>
      <p:ext uri="{BB962C8B-B14F-4D97-AF65-F5344CB8AC3E}">
        <p14:creationId xmlns:p14="http://schemas.microsoft.com/office/powerpoint/2010/main" val="8871845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smtClean="0"/>
              <a:t>Klik om de stijl te bewerken</a:t>
            </a:r>
            <a:endParaRPr lang="fr-FR" dirty="0"/>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dirty="0"/>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dirty="0"/>
          </a:p>
        </p:txBody>
      </p:sp>
    </p:spTree>
    <p:extLst>
      <p:ext uri="{BB962C8B-B14F-4D97-AF65-F5344CB8AC3E}">
        <p14:creationId xmlns:p14="http://schemas.microsoft.com/office/powerpoint/2010/main" val="65646184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63249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98841392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110065192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71390653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575675"/>
          </a:xfrm>
          <a:prstGeom prst="rect">
            <a:avLst/>
          </a:prstGeo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650875" y="390525"/>
            <a:ext cx="8624888" cy="857567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40489433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297400910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71624026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19336914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775970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1035685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9547819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7613659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NL" smtClean="0"/>
              <a:t>Klik om de stijl te bewerken</a:t>
            </a:r>
            <a:endParaRPr lang="fr-F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000" b="1">
                <a:latin typeface="Open Sans"/>
                <a:cs typeface="Open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000">
                <a:latin typeface="Open Sans"/>
                <a:cs typeface="Open Sans"/>
              </a:defRPr>
            </a:lvl1pPr>
            <a:lvl2pPr>
              <a:defRPr sz="2000">
                <a:latin typeface="Open Sans"/>
                <a:cs typeface="Open Sans"/>
              </a:defRPr>
            </a:lvl2pPr>
            <a:lvl3pPr>
              <a:defRPr sz="2000">
                <a:latin typeface="Open Sans"/>
                <a:cs typeface="Open Sans"/>
              </a:defRPr>
            </a:lvl3pPr>
            <a:lvl4pPr>
              <a:defRPr sz="2000">
                <a:latin typeface="Open Sans"/>
                <a:cs typeface="Open Sans"/>
              </a:defRPr>
            </a:lvl4pPr>
            <a:lvl5pPr>
              <a:defRPr sz="2000">
                <a:latin typeface="Open Sans"/>
                <a:cs typeface="Open Sans"/>
              </a:defRPr>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dirty="0"/>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000" b="1">
                <a:latin typeface="Open Sans"/>
                <a:cs typeface="Open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000">
                <a:latin typeface="Open Sans"/>
                <a:cs typeface="Open Sans"/>
              </a:defRPr>
            </a:lvl1pPr>
            <a:lvl2pPr>
              <a:defRPr sz="2000">
                <a:latin typeface="Open Sans"/>
                <a:cs typeface="Open Sans"/>
              </a:defRPr>
            </a:lvl2pPr>
            <a:lvl3pPr>
              <a:defRPr sz="2000">
                <a:latin typeface="Open Sans"/>
                <a:cs typeface="Open Sans"/>
              </a:defRPr>
            </a:lvl3pPr>
            <a:lvl4pPr>
              <a:defRPr sz="2000">
                <a:latin typeface="Open Sans"/>
                <a:cs typeface="Open Sans"/>
              </a:defRPr>
            </a:lvl4pPr>
            <a:lvl5pPr>
              <a:defRPr sz="2000">
                <a:latin typeface="Open Sans"/>
                <a:cs typeface="Open Sans"/>
              </a:defRPr>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dirty="0"/>
          </a:p>
        </p:txBody>
      </p:sp>
    </p:spTree>
    <p:extLst>
      <p:ext uri="{BB962C8B-B14F-4D97-AF65-F5344CB8AC3E}">
        <p14:creationId xmlns:p14="http://schemas.microsoft.com/office/powerpoint/2010/main" val="191082939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Tree>
    <p:extLst>
      <p:ext uri="{BB962C8B-B14F-4D97-AF65-F5344CB8AC3E}">
        <p14:creationId xmlns:p14="http://schemas.microsoft.com/office/powerpoint/2010/main" val="25296064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3201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384514934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30304030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71406211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01225" y="7797800"/>
            <a:ext cx="3000375" cy="16383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800100" y="7797800"/>
            <a:ext cx="8848725" cy="16383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54377915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269055381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87310295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325608854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7200900" y="7467600"/>
            <a:ext cx="276860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10121900" y="7467600"/>
            <a:ext cx="276860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6331312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smtClean="0"/>
              <a:t>Klik om de stijl te bewerken</a:t>
            </a:r>
            <a:endParaRPr lang="fr-FR"/>
          </a:p>
        </p:txBody>
      </p:sp>
    </p:spTree>
    <p:extLst>
      <p:ext uri="{BB962C8B-B14F-4D97-AF65-F5344CB8AC3E}">
        <p14:creationId xmlns:p14="http://schemas.microsoft.com/office/powerpoint/2010/main" val="282945244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502375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Tree>
    <p:extLst>
      <p:ext uri="{BB962C8B-B14F-4D97-AF65-F5344CB8AC3E}">
        <p14:creationId xmlns:p14="http://schemas.microsoft.com/office/powerpoint/2010/main" val="178783664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2796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6909460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352504003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29519636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1468100" y="698500"/>
            <a:ext cx="1422400" cy="84074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7200900" y="698500"/>
            <a:ext cx="4114800" cy="84074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8480170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400919872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46922788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18636192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8213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775970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1035685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5868278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24075953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Tree>
    <p:extLst>
      <p:ext uri="{BB962C8B-B14F-4D97-AF65-F5344CB8AC3E}">
        <p14:creationId xmlns:p14="http://schemas.microsoft.com/office/powerpoint/2010/main" val="375850582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51435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193918857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355366591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19791335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01225" y="7797800"/>
            <a:ext cx="3000375" cy="16383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800100" y="7797800"/>
            <a:ext cx="8848725" cy="16383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7501962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245931128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9405406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NL" smtClean="0"/>
              <a:t>Klik om de stijl te bewerken</a:t>
            </a:r>
            <a:endParaRPr lang="fr-F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2800">
                <a:latin typeface="Open Sans"/>
                <a:cs typeface="Open Sans"/>
              </a:defRPr>
            </a:lvl1pPr>
            <a:lvl2pPr>
              <a:defRPr sz="2400">
                <a:latin typeface="Open Sans"/>
                <a:cs typeface="Open Sans"/>
              </a:defRPr>
            </a:lvl2pPr>
            <a:lvl3pPr>
              <a:defRPr sz="2000">
                <a:latin typeface="Open Sans"/>
                <a:cs typeface="Open Sans"/>
              </a:defRPr>
            </a:lvl3pPr>
            <a:lvl4pPr>
              <a:defRPr sz="2000">
                <a:latin typeface="Open Sans"/>
                <a:cs typeface="Open Sans"/>
              </a:defRPr>
            </a:lvl4pPr>
            <a:lvl5pPr>
              <a:defRPr sz="2000">
                <a:latin typeface="Open Sans"/>
                <a:cs typeface="Open Sans"/>
              </a:defRPr>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FR" dirty="0"/>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2000">
                <a:latin typeface="Open Sans"/>
                <a:cs typeface="Open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28564703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290554946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301507199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00956967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Tree>
    <p:extLst>
      <p:ext uri="{BB962C8B-B14F-4D97-AF65-F5344CB8AC3E}">
        <p14:creationId xmlns:p14="http://schemas.microsoft.com/office/powerpoint/2010/main" val="176370679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59056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7104385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128171613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0173558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321675"/>
          </a:xfrm>
          <a:prstGeom prst="rect">
            <a:avLst/>
          </a:prstGeo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650875" y="390525"/>
            <a:ext cx="8624888" cy="8321675"/>
          </a:xfrm>
          <a:prstGeom prst="rect">
            <a:avLst/>
          </a:prstGeo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156995225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nl-BE" smtClean="0"/>
              <a:t>Cliquez et modifiez le titre</a:t>
            </a:r>
            <a:endParaRPr lang="fr-F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Tree>
    <p:extLst>
      <p:ext uri="{BB962C8B-B14F-4D97-AF65-F5344CB8AC3E}">
        <p14:creationId xmlns:p14="http://schemas.microsoft.com/office/powerpoint/2010/main" val="276190519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NL" smtClean="0"/>
              <a:t>Klik om de stijl te bewerken</a:t>
            </a:r>
            <a:endParaRPr lang="fr-FR" dirty="0"/>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sym typeface="Palatino" charset="0"/>
              </a:rPr>
              <a:t>Klik op het pictogram als u een afbeelding wilt toevoegen</a:t>
            </a:r>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b="0" i="1">
                <a:latin typeface="Open Sans"/>
                <a:cs typeface="Open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322585502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0798352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Tree>
    <p:extLst>
      <p:ext uri="{BB962C8B-B14F-4D97-AF65-F5344CB8AC3E}">
        <p14:creationId xmlns:p14="http://schemas.microsoft.com/office/powerpoint/2010/main" val="126965457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38462919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13788619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Tree>
    <p:extLst>
      <p:ext uri="{BB962C8B-B14F-4D97-AF65-F5344CB8AC3E}">
        <p14:creationId xmlns:p14="http://schemas.microsoft.com/office/powerpoint/2010/main" val="348695969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822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181465386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Palatino"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Tree>
    <p:extLst>
      <p:ext uri="{BB962C8B-B14F-4D97-AF65-F5344CB8AC3E}">
        <p14:creationId xmlns:p14="http://schemas.microsoft.com/office/powerpoint/2010/main" val="242501396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smtClean="0"/>
              <a:t>Cliquez et modifiez le titre</a:t>
            </a:r>
            <a:endParaRPr lang="fr-F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253434039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321675"/>
          </a:xfrm>
          <a:prstGeom prst="rect">
            <a:avLst/>
          </a:prstGeo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650875" y="390525"/>
            <a:ext cx="8624888" cy="8321675"/>
          </a:xfrm>
          <a:prstGeom prst="rect">
            <a:avLst/>
          </a:prstGeo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Tree>
    <p:extLst>
      <p:ext uri="{BB962C8B-B14F-4D97-AF65-F5344CB8AC3E}">
        <p14:creationId xmlns:p14="http://schemas.microsoft.com/office/powerpoint/2010/main" val="4889709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jpe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00" y="254000"/>
            <a:ext cx="1046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nl-BE" smtClean="0">
                <a:sym typeface="Copperplate" charset="0"/>
              </a:rPr>
              <a:t>Title – Open Sans Light - 44</a:t>
            </a:r>
          </a:p>
        </p:txBody>
      </p:sp>
      <p:sp>
        <p:nvSpPr>
          <p:cNvPr id="8194" name="Line 2"/>
          <p:cNvSpPr>
            <a:spLocks noChangeShapeType="1"/>
          </p:cNvSpPr>
          <p:nvPr/>
        </p:nvSpPr>
        <p:spPr bwMode="auto">
          <a:xfrm>
            <a:off x="1422400" y="2019300"/>
            <a:ext cx="10164763" cy="0"/>
          </a:xfrm>
          <a:prstGeom prst="line">
            <a:avLst/>
          </a:prstGeom>
          <a:noFill/>
          <a:ln w="12700">
            <a:solidFill>
              <a:srgbClr val="A5A59F"/>
            </a:solidFill>
            <a:round/>
            <a:headEnd/>
            <a:tailEnd/>
          </a:ln>
          <a:effectLst>
            <a:outerShdw blurRad="12700" dist="12699" dir="5400000" algn="ctr" rotWithShape="0">
              <a:schemeClr val="bg2">
                <a:alpha val="81998"/>
              </a:schemeClr>
            </a:outerShdw>
          </a:effectLst>
          <a:extLst>
            <a:ext uri="{909E8E84-426E-40DD-AFC4-6F175D3DCCD1}">
              <a14:hiddenFill xmlns:a14="http://schemas.microsoft.com/office/drawing/2010/main">
                <a:noFill/>
              </a14:hiddenFill>
            </a:ext>
          </a:extLst>
        </p:spPr>
        <p:txBody>
          <a:bodyPr/>
          <a:lstStyle/>
          <a:p>
            <a:endParaRPr lang="nl-BE"/>
          </a:p>
        </p:txBody>
      </p:sp>
      <p:pic>
        <p:nvPicPr>
          <p:cNvPr id="1028" name="Image 3" descr="logtiff.t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607800" y="8610600"/>
            <a:ext cx="10985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774" r:id="rId12"/>
    <p:sldLayoutId id="2147483775" r:id="rId13"/>
  </p:sldLayoutIdLst>
  <p:transition/>
  <p:txStyles>
    <p:titleStyle>
      <a:lvl1pPr algn="ctr" rtl="0" eaLnBrk="1" fontAlgn="base" hangingPunct="1">
        <a:spcBef>
          <a:spcPct val="0"/>
        </a:spcBef>
        <a:spcAft>
          <a:spcPct val="0"/>
        </a:spcAft>
        <a:defRPr sz="4600">
          <a:solidFill>
            <a:srgbClr val="FD9A00"/>
          </a:solidFill>
          <a:latin typeface="Open Sans Light"/>
          <a:ea typeface="+mj-ea"/>
          <a:cs typeface="Open Sans Light"/>
          <a:sym typeface="Copperplate" charset="0"/>
        </a:defRPr>
      </a:lvl1pPr>
      <a:lvl2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2pPr>
      <a:lvl3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3pPr>
      <a:lvl4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4pPr>
      <a:lvl5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5pPr>
      <a:lvl6pPr marL="4572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p:titleStyle>
    <p:bodyStyle>
      <a:lvl1pPr marL="8890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1pPr>
      <a:lvl2pPr marL="13335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780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3pPr>
      <a:lvl4pPr marL="22225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670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5pPr>
      <a:lvl6pPr marL="31242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9pPr>
    </p:titleStyle>
    <p:bodyStyle>
      <a:lvl1pPr marL="342900" indent="-342900" algn="l" rtl="0" eaLnBrk="0" fontAlgn="base" hangingPunct="0">
        <a:spcBef>
          <a:spcPct val="0"/>
        </a:spcBef>
        <a:spcAft>
          <a:spcPct val="0"/>
        </a:spcAft>
        <a:buChar char="•"/>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buChar char="–"/>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594" name="Rectangle 1"/>
          <p:cNvSpPr>
            <a:spLocks noGrp="1" noChangeArrowheads="1"/>
          </p:cNvSpPr>
          <p:nvPr>
            <p:ph type="title"/>
          </p:nvPr>
        </p:nvSpPr>
        <p:spPr bwMode="auto">
          <a:xfrm>
            <a:off x="1270000" y="254000"/>
            <a:ext cx="1046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nl-BE" smtClean="0">
                <a:sym typeface="Copperplate" charset="0"/>
              </a:rPr>
              <a:t>Click to edit Master title style</a:t>
            </a:r>
          </a:p>
        </p:txBody>
      </p:sp>
      <p:sp>
        <p:nvSpPr>
          <p:cNvPr id="110595" name="Rectangle 2"/>
          <p:cNvSpPr>
            <a:spLocks noGrp="1" noChangeArrowheads="1"/>
          </p:cNvSpPr>
          <p:nvPr>
            <p:ph type="body" idx="1"/>
          </p:nvPr>
        </p:nvSpPr>
        <p:spPr bwMode="auto">
          <a:xfrm>
            <a:off x="7772400" y="2616200"/>
            <a:ext cx="39624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
        <p:nvSpPr>
          <p:cNvPr id="18435" name="Line 3"/>
          <p:cNvSpPr>
            <a:spLocks noChangeShapeType="1"/>
          </p:cNvSpPr>
          <p:nvPr/>
        </p:nvSpPr>
        <p:spPr bwMode="auto">
          <a:xfrm>
            <a:off x="1422400" y="2019300"/>
            <a:ext cx="10164763" cy="0"/>
          </a:xfrm>
          <a:prstGeom prst="line">
            <a:avLst/>
          </a:prstGeom>
          <a:noFill/>
          <a:ln w="12700">
            <a:solidFill>
              <a:srgbClr val="A5A59F"/>
            </a:solidFill>
            <a:round/>
            <a:headEnd/>
            <a:tailEnd/>
          </a:ln>
          <a:effectLst>
            <a:outerShdw blurRad="12700" dist="12699" dir="5400000" algn="ctr" rotWithShape="0">
              <a:schemeClr val="bg2">
                <a:alpha val="81998"/>
              </a:schemeClr>
            </a:outerShdw>
          </a:effectLst>
          <a:extLst>
            <a:ext uri="{909E8E84-426E-40DD-AFC4-6F175D3DCCD1}">
              <a14:hiddenFill xmlns:a14="http://schemas.microsoft.com/office/drawing/2010/main">
                <a:noFill/>
              </a14:hiddenFill>
            </a:ext>
          </a:extLst>
        </p:spPr>
        <p:txBody>
          <a:bodyPr/>
          <a:lstStyle/>
          <a:p>
            <a:endParaRPr lang="nl-BE"/>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ransitio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p:titleStyle>
    <p:bodyStyle>
      <a:lvl1pPr marL="889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1pPr>
      <a:lvl2pPr marL="13335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78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3pPr>
      <a:lvl4pPr marL="22225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67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5pPr>
      <a:lvl6pPr marL="31242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nl-BE" smtClean="0">
                <a:sym typeface="Copperplate" charset="0"/>
              </a:rPr>
              <a:t>Click to edit Master title style</a:t>
            </a:r>
          </a:p>
        </p:txBody>
      </p:sp>
      <p:sp>
        <p:nvSpPr>
          <p:cNvPr id="15363" name="Rectangle 2"/>
          <p:cNvSpPr>
            <a:spLocks noGrp="1" noChangeArrowheads="1"/>
          </p:cNvSpPr>
          <p:nvPr>
            <p:ph type="body" idx="1"/>
          </p:nvPr>
        </p:nvSpPr>
        <p:spPr bwMode="auto">
          <a:xfrm>
            <a:off x="1270000" y="2616200"/>
            <a:ext cx="50419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
        <p:nvSpPr>
          <p:cNvPr id="10243" name="Line 3"/>
          <p:cNvSpPr>
            <a:spLocks noChangeShapeType="1"/>
          </p:cNvSpPr>
          <p:nvPr/>
        </p:nvSpPr>
        <p:spPr bwMode="auto">
          <a:xfrm>
            <a:off x="1422400" y="2019300"/>
            <a:ext cx="10164763" cy="0"/>
          </a:xfrm>
          <a:prstGeom prst="line">
            <a:avLst/>
          </a:prstGeom>
          <a:noFill/>
          <a:ln w="12700">
            <a:solidFill>
              <a:srgbClr val="A5A59F"/>
            </a:solidFill>
            <a:round/>
            <a:headEnd/>
            <a:tailEnd/>
          </a:ln>
          <a:effectLst>
            <a:outerShdw blurRad="12700" dist="12699" dir="5400000" algn="ctr" rotWithShape="0">
              <a:schemeClr val="bg2">
                <a:alpha val="81998"/>
              </a:schemeClr>
            </a:outerShdw>
          </a:effectLst>
          <a:extLst>
            <a:ext uri="{909E8E84-426E-40DD-AFC4-6F175D3DCCD1}">
              <a14:hiddenFill xmlns:a14="http://schemas.microsoft.com/office/drawing/2010/main">
                <a:noFill/>
              </a14:hiddenFill>
            </a:ext>
          </a:extLst>
        </p:spPr>
        <p:txBody>
          <a:bodyPr/>
          <a:lstStyle/>
          <a:p>
            <a:endParaRPr lang="nl-BE"/>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ransitio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nl-BE" smtClean="0">
                <a:sym typeface="Copperplate" charset="0"/>
              </a:rPr>
              <a:t>Click to edit Master title style</a:t>
            </a:r>
          </a:p>
        </p:txBody>
      </p:sp>
      <p:sp>
        <p:nvSpPr>
          <p:cNvPr id="24579" name="Rectangle 2"/>
          <p:cNvSpPr>
            <a:spLocks noGrp="1" noChangeArrowheads="1"/>
          </p:cNvSpPr>
          <p:nvPr>
            <p:ph type="body" idx="1"/>
          </p:nvPr>
        </p:nvSpPr>
        <p:spPr bwMode="auto">
          <a:xfrm>
            <a:off x="1270000" y="2616200"/>
            <a:ext cx="104648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
        <p:nvSpPr>
          <p:cNvPr id="11267" name="Line 3"/>
          <p:cNvSpPr>
            <a:spLocks noChangeShapeType="1"/>
          </p:cNvSpPr>
          <p:nvPr/>
        </p:nvSpPr>
        <p:spPr bwMode="auto">
          <a:xfrm>
            <a:off x="1422400" y="2019300"/>
            <a:ext cx="10164763" cy="0"/>
          </a:xfrm>
          <a:prstGeom prst="line">
            <a:avLst/>
          </a:prstGeom>
          <a:noFill/>
          <a:ln w="12700">
            <a:solidFill>
              <a:srgbClr val="A5A59F"/>
            </a:solidFill>
            <a:round/>
            <a:headEnd/>
            <a:tailEnd/>
          </a:ln>
          <a:effectLst>
            <a:outerShdw blurRad="12700" dist="12699" dir="5400000" algn="ctr" rotWithShape="0">
              <a:schemeClr val="bg2">
                <a:alpha val="81998"/>
              </a:schemeClr>
            </a:outerShdw>
          </a:effectLst>
          <a:extLst>
            <a:ext uri="{909E8E84-426E-40DD-AFC4-6F175D3DCCD1}">
              <a14:hiddenFill xmlns:a14="http://schemas.microsoft.com/office/drawing/2010/main">
                <a:noFill/>
              </a14:hiddenFill>
            </a:ext>
          </a:extLst>
        </p:spPr>
        <p:txBody>
          <a:bodyPr/>
          <a:lstStyle/>
          <a:p>
            <a:endParaRPr lang="nl-BE"/>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body" idx="1"/>
          </p:nvPr>
        </p:nvSpPr>
        <p:spPr bwMode="auto">
          <a:xfrm>
            <a:off x="1270000" y="787400"/>
            <a:ext cx="10464800"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p:titleStyle>
    <p:bodyStyle>
      <a:lvl1pPr marL="8382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1pPr>
      <a:lvl2pPr marL="12827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272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3pPr>
      <a:lvl4pPr marL="21717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162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5pPr>
      <a:lvl6pPr marL="30734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306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7pPr>
      <a:lvl8pPr marL="39878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450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bwMode="auto">
          <a:xfrm>
            <a:off x="800100" y="7797800"/>
            <a:ext cx="6350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nl-BE" smtClean="0">
                <a:sym typeface="Copperplate" charset="0"/>
              </a:rPr>
              <a:t>Click to edit Master title style</a:t>
            </a:r>
          </a:p>
        </p:txBody>
      </p:sp>
      <p:sp>
        <p:nvSpPr>
          <p:cNvPr id="49155" name="Rectangle 2"/>
          <p:cNvSpPr>
            <a:spLocks noGrp="1" noChangeArrowheads="1"/>
          </p:cNvSpPr>
          <p:nvPr>
            <p:ph type="body" idx="1"/>
          </p:nvPr>
        </p:nvSpPr>
        <p:spPr bwMode="auto">
          <a:xfrm>
            <a:off x="7759700" y="7797800"/>
            <a:ext cx="5041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9pPr>
    </p:titleStyle>
    <p:bodyStyle>
      <a:lvl1pPr marL="342900" indent="-342900" algn="l" rtl="0" eaLnBrk="0" fontAlgn="base" hangingPunct="0">
        <a:spcBef>
          <a:spcPct val="0"/>
        </a:spcBef>
        <a:spcAft>
          <a:spcPct val="0"/>
        </a:spcAft>
        <a:buChar char="•"/>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buChar char="–"/>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7200900" y="698500"/>
            <a:ext cx="5689600" cy="1638300"/>
          </a:xfrm>
          <a:prstGeom prst="rect">
            <a:avLst/>
          </a:prstGeom>
          <a:noFill/>
          <a:ln>
            <a:noFill/>
          </a:ln>
          <a:effectLst>
            <a:outerShdw blurRad="12700" dist="12699" dir="54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nl-BE" smtClean="0">
                <a:sym typeface="Copperplate" charset="0"/>
              </a:rPr>
              <a:t>Click to edit Master title style</a:t>
            </a:r>
          </a:p>
        </p:txBody>
      </p:sp>
      <p:sp>
        <p:nvSpPr>
          <p:cNvPr id="61443" name="Rectangle 2"/>
          <p:cNvSpPr>
            <a:spLocks noGrp="1" noChangeArrowheads="1"/>
          </p:cNvSpPr>
          <p:nvPr>
            <p:ph type="body" idx="1"/>
          </p:nvPr>
        </p:nvSpPr>
        <p:spPr bwMode="auto">
          <a:xfrm>
            <a:off x="7200900" y="7467600"/>
            <a:ext cx="5689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txStyles>
    <p:titleStyle>
      <a:lvl1pPr algn="l" rtl="0" eaLnBrk="0" fontAlgn="base" hangingPunct="0">
        <a:spcBef>
          <a:spcPct val="0"/>
        </a:spcBef>
        <a:spcAft>
          <a:spcPct val="0"/>
        </a:spcAft>
        <a:defRPr sz="3800">
          <a:solidFill>
            <a:srgbClr val="1A1A1A"/>
          </a:solidFill>
          <a:latin typeface="+mj-lt"/>
          <a:ea typeface="+mj-ea"/>
          <a:cs typeface="+mj-cs"/>
          <a:sym typeface="Copperplate" charset="0"/>
        </a:defRPr>
      </a:lvl1pPr>
      <a:lvl2pPr algn="l" rtl="0" eaLnBrk="0" fontAlgn="base" hangingPunct="0">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2pPr>
      <a:lvl3pPr algn="l" rtl="0" eaLnBrk="0" fontAlgn="base" hangingPunct="0">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3pPr>
      <a:lvl4pPr algn="l" rtl="0" eaLnBrk="0" fontAlgn="base" hangingPunct="0">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4pPr>
      <a:lvl5pPr algn="l" rtl="0" eaLnBrk="0" fontAlgn="base" hangingPunct="0">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5pPr>
      <a:lvl6pPr marL="457200" algn="l" rtl="0" fontAlgn="base">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6pPr>
      <a:lvl7pPr marL="914400" algn="l" rtl="0" fontAlgn="base">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7pPr>
      <a:lvl8pPr marL="1371600" algn="l" rtl="0" fontAlgn="base">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8pPr>
      <a:lvl9pPr marL="1828800" algn="l" rtl="0" fontAlgn="base">
        <a:spcBef>
          <a:spcPct val="0"/>
        </a:spcBef>
        <a:spcAft>
          <a:spcPct val="0"/>
        </a:spcAft>
        <a:defRPr sz="3800">
          <a:solidFill>
            <a:srgbClr val="1A1A1A"/>
          </a:solidFill>
          <a:latin typeface="Copperplate" charset="0"/>
          <a:ea typeface="ヒラギノ明朝 ProN W3" charset="-128"/>
          <a:cs typeface="ヒラギノ明朝 ProN W3" charset="-128"/>
          <a:sym typeface="Copperplate" charset="0"/>
        </a:defRPr>
      </a:lvl9pPr>
    </p:titleStyle>
    <p:bodyStyle>
      <a:lvl1pPr marL="342900" indent="-342900" algn="l" rtl="0" eaLnBrk="0" fontAlgn="base" hangingPunct="0">
        <a:spcBef>
          <a:spcPct val="0"/>
        </a:spcBef>
        <a:spcAft>
          <a:spcPct val="0"/>
        </a:spcAft>
        <a:buChar char="•"/>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buChar char="–"/>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Rectangle 1"/>
          <p:cNvSpPr>
            <a:spLocks noGrp="1" noChangeArrowheads="1"/>
          </p:cNvSpPr>
          <p:nvPr>
            <p:ph type="title"/>
          </p:nvPr>
        </p:nvSpPr>
        <p:spPr bwMode="auto">
          <a:xfrm>
            <a:off x="800100" y="7797800"/>
            <a:ext cx="6350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nl-BE" smtClean="0">
                <a:sym typeface="Copperplate" charset="0"/>
              </a:rPr>
              <a:t>Click to edit Master title style</a:t>
            </a:r>
          </a:p>
        </p:txBody>
      </p:sp>
      <p:sp>
        <p:nvSpPr>
          <p:cNvPr id="73731" name="Rectangle 2"/>
          <p:cNvSpPr>
            <a:spLocks noGrp="1" noChangeArrowheads="1"/>
          </p:cNvSpPr>
          <p:nvPr>
            <p:ph type="body" idx="1"/>
          </p:nvPr>
        </p:nvSpPr>
        <p:spPr bwMode="auto">
          <a:xfrm>
            <a:off x="7759700" y="7797800"/>
            <a:ext cx="5041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nl-BE" smtClean="0">
                <a:sym typeface="Palatino" charset="0"/>
              </a:rPr>
              <a:t>Click to edit Master text styles</a:t>
            </a:r>
          </a:p>
          <a:p>
            <a:pPr lvl="1"/>
            <a:r>
              <a:rPr lang="en-US" altLang="nl-BE" smtClean="0">
                <a:sym typeface="Palatino" charset="0"/>
              </a:rPr>
              <a:t>Second level</a:t>
            </a:r>
          </a:p>
          <a:p>
            <a:pPr lvl="2"/>
            <a:r>
              <a:rPr lang="en-US" altLang="nl-BE" smtClean="0">
                <a:sym typeface="Palatino" charset="0"/>
              </a:rPr>
              <a:t>Third level</a:t>
            </a:r>
          </a:p>
          <a:p>
            <a:pPr lvl="3"/>
            <a:r>
              <a:rPr lang="en-US" altLang="nl-BE" smtClean="0">
                <a:sym typeface="Palatino" charset="0"/>
              </a:rPr>
              <a:t>Fourth level</a:t>
            </a:r>
          </a:p>
          <a:p>
            <a:pPr lvl="4"/>
            <a:r>
              <a:rPr lang="en-US" altLang="nl-BE" smtClean="0">
                <a:sym typeface="Palatino" charset="0"/>
              </a:rPr>
              <a:t>Fifth level</a:t>
            </a: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9pPr>
    </p:titleStyle>
    <p:bodyStyle>
      <a:lvl1pPr marL="342900" indent="-342900" algn="l" rtl="0" eaLnBrk="0" fontAlgn="base" hangingPunct="0">
        <a:spcBef>
          <a:spcPct val="0"/>
        </a:spcBef>
        <a:spcAft>
          <a:spcPct val="0"/>
        </a:spcAft>
        <a:buChar char="•"/>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buChar char="–"/>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128"/>
          <a:cs typeface="ヒラギノ明朝 ProN W3" charset="-128"/>
          <a:sym typeface="Copperplate" charset="0"/>
        </a:defRPr>
      </a:lvl9pPr>
    </p:titleStyle>
    <p:bodyStyle>
      <a:lvl1pPr marL="342900" indent="-342900" algn="l" rtl="0" eaLnBrk="0" fontAlgn="base" hangingPunct="0">
        <a:spcBef>
          <a:spcPct val="0"/>
        </a:spcBef>
        <a:spcAft>
          <a:spcPct val="0"/>
        </a:spcAft>
        <a:buChar char="•"/>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buChar char="–"/>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buChar char="»"/>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cbd.int/health/SOK-biodiversity-en.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k.kilpi@biodiversity.be" TargetMode="External"/><Relationship Id="rId7" Type="http://schemas.openxmlformats.org/officeDocument/2006/relationships/hyperlink" Target="http://biodiversity.be/health/105" TargetMode="External"/><Relationship Id="rId2" Type="http://schemas.openxmlformats.org/officeDocument/2006/relationships/hyperlink" Target="http://biodiversity.be/health/"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7.png"/><Relationship Id="rId4" Type="http://schemas.openxmlformats.org/officeDocument/2006/relationships/hyperlink" Target="mailto:hans.keune@inbo.b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3"/>
          <p:cNvSpPr>
            <a:spLocks noGrp="1"/>
          </p:cNvSpPr>
          <p:nvPr>
            <p:ph type="title"/>
          </p:nvPr>
        </p:nvSpPr>
        <p:spPr>
          <a:xfrm>
            <a:off x="1270000" y="254000"/>
            <a:ext cx="10464800" cy="4406776"/>
          </a:xfrm>
        </p:spPr>
        <p:txBody>
          <a:bodyPr/>
          <a:lstStyle/>
          <a:p>
            <a:r>
              <a:rPr lang="en-GB" sz="8000" b="1" dirty="0" smtClean="0"/>
              <a:t>Nature – Health linkages</a:t>
            </a:r>
            <a:endParaRPr lang="en-GB" altLang="nl-BE" sz="8000" dirty="0" smtClean="0">
              <a:latin typeface="Open Sans Light" charset="0"/>
            </a:endParaRPr>
          </a:p>
        </p:txBody>
      </p:sp>
      <p:sp>
        <p:nvSpPr>
          <p:cNvPr id="123907" name="Espace réservé du contenu 4"/>
          <p:cNvSpPr>
            <a:spLocks noGrp="1"/>
          </p:cNvSpPr>
          <p:nvPr>
            <p:ph idx="1"/>
          </p:nvPr>
        </p:nvSpPr>
        <p:spPr bwMode="auto">
          <a:xfrm>
            <a:off x="669752" y="6532984"/>
            <a:ext cx="11703050" cy="27363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17500" indent="0" algn="ctr">
              <a:buNone/>
            </a:pPr>
            <a:r>
              <a:rPr lang="en-GB" altLang="nl-BE" sz="3200" dirty="0">
                <a:latin typeface="Open Sans" charset="0"/>
              </a:rPr>
              <a:t>Hans Keune</a:t>
            </a:r>
          </a:p>
          <a:p>
            <a:pPr marL="317500" indent="0" algn="ctr">
              <a:buNone/>
            </a:pPr>
            <a:r>
              <a:rPr lang="nl-BE" sz="3200" i="1" dirty="0" err="1" smtClean="0"/>
              <a:t>BiodiverSanté</a:t>
            </a:r>
            <a:r>
              <a:rPr lang="en-GB" sz="3200" dirty="0" smtClean="0"/>
              <a:t> </a:t>
            </a:r>
          </a:p>
          <a:p>
            <a:pPr marL="317500" indent="0" algn="ctr">
              <a:buNone/>
            </a:pPr>
            <a:r>
              <a:rPr lang="fr-FR" sz="3200" dirty="0" smtClean="0"/>
              <a:t>le </a:t>
            </a:r>
            <a:r>
              <a:rPr lang="fr-FR" sz="3200" dirty="0"/>
              <a:t>Grand Hôpital de Charleroi et Gembloux Agro-Bio </a:t>
            </a:r>
            <a:r>
              <a:rPr lang="fr-FR" sz="3200" dirty="0" smtClean="0"/>
              <a:t>Tech</a:t>
            </a:r>
            <a:endParaRPr lang="en-GB" sz="3200" dirty="0" smtClean="0"/>
          </a:p>
          <a:p>
            <a:pPr marL="317500" indent="0" algn="ctr">
              <a:buNone/>
            </a:pPr>
            <a:r>
              <a:rPr lang="en-GB" sz="3200" dirty="0"/>
              <a:t>Charleroi May </a:t>
            </a:r>
            <a:r>
              <a:rPr lang="en-GB" sz="3200" dirty="0" smtClean="0"/>
              <a:t>27</a:t>
            </a:r>
            <a:r>
              <a:rPr lang="en-GB" sz="3200" baseline="30000" dirty="0" smtClean="0"/>
              <a:t>th</a:t>
            </a:r>
            <a:r>
              <a:rPr lang="en-GB" sz="3200" dirty="0" smtClean="0"/>
              <a:t> 2016</a:t>
            </a:r>
          </a:p>
          <a:p>
            <a:pPr marL="317500" indent="0" algn="ctr">
              <a:buNone/>
            </a:pPr>
            <a:endParaRPr lang="en-GB" altLang="nl-BE" sz="3200" i="1" dirty="0" smtClean="0">
              <a:latin typeface="Open Sans" charset="0"/>
            </a:endParaRPr>
          </a:p>
        </p:txBody>
      </p:sp>
      <p:pic>
        <p:nvPicPr>
          <p:cNvPr id="4" name="Picture 2" descr="U:\BIODIVplatformBEL\Eco - Health\CoP BioHealth\Logo\Logo webs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20" y="4876800"/>
            <a:ext cx="12190477" cy="1358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9" y="844352"/>
            <a:ext cx="13030500" cy="91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4" name="Titre 1"/>
          <p:cNvSpPr>
            <a:spLocks noGrp="1"/>
          </p:cNvSpPr>
          <p:nvPr>
            <p:ph type="title"/>
          </p:nvPr>
        </p:nvSpPr>
        <p:spPr>
          <a:xfrm>
            <a:off x="1270000" y="0"/>
            <a:ext cx="10464800" cy="916360"/>
          </a:xfrm>
        </p:spPr>
        <p:txBody>
          <a:bodyPr/>
          <a:lstStyle/>
          <a:p>
            <a:r>
              <a:rPr lang="en-GB" altLang="nl-BE" dirty="0" smtClean="0">
                <a:latin typeface="Open Sans Light" charset="0"/>
              </a:rPr>
              <a:t>Good and bad</a:t>
            </a:r>
          </a:p>
        </p:txBody>
      </p:sp>
    </p:spTree>
    <p:extLst>
      <p:ext uri="{BB962C8B-B14F-4D97-AF65-F5344CB8AC3E}">
        <p14:creationId xmlns:p14="http://schemas.microsoft.com/office/powerpoint/2010/main" val="26635673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519"/>
            <a:ext cx="13031636" cy="919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99315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1c – The opportunities</a:t>
            </a:r>
            <a:br>
              <a:rPr lang="en-GB" altLang="nl-BE" dirty="0" smtClean="0">
                <a:latin typeface="Open Sans Light" charset="0"/>
              </a:rPr>
            </a:br>
            <a:r>
              <a:rPr lang="en-GB" altLang="nl-BE" dirty="0" smtClean="0">
                <a:latin typeface="Open Sans Light" charset="0"/>
              </a:rPr>
              <a:t>CBD – WHO state of knowledge review</a:t>
            </a:r>
          </a:p>
        </p:txBody>
      </p:sp>
      <p:sp>
        <p:nvSpPr>
          <p:cNvPr id="125955" name="Espace réservé du contenu 2"/>
          <p:cNvSpPr>
            <a:spLocks noGrp="1"/>
          </p:cNvSpPr>
          <p:nvPr>
            <p:ph idx="1"/>
          </p:nvPr>
        </p:nvSpPr>
        <p:spPr bwMode="auto">
          <a:xfrm>
            <a:off x="309712" y="2276475"/>
            <a:ext cx="7560839" cy="643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2800" dirty="0" smtClean="0"/>
              <a:t>Officially </a:t>
            </a:r>
            <a:r>
              <a:rPr lang="en-US" sz="2800" dirty="0"/>
              <a:t>launched at the 14th World Congress for Public Health held on 13th </a:t>
            </a:r>
            <a:r>
              <a:rPr lang="en-US" sz="2800" dirty="0">
                <a:solidFill>
                  <a:srgbClr val="FF0000"/>
                </a:solidFill>
              </a:rPr>
              <a:t>February 2015</a:t>
            </a:r>
            <a:r>
              <a:rPr lang="en-US" sz="2800" dirty="0"/>
              <a:t>, in Kolkata, India. </a:t>
            </a:r>
          </a:p>
          <a:p>
            <a:r>
              <a:rPr lang="en-US" sz="2800" dirty="0"/>
              <a:t>Upon release of the full-length volume, the book will be the new flagship publication under the </a:t>
            </a:r>
            <a:r>
              <a:rPr lang="en-US" sz="2800" dirty="0">
                <a:solidFill>
                  <a:srgbClr val="FF0000"/>
                </a:solidFill>
              </a:rPr>
              <a:t>CBD</a:t>
            </a:r>
            <a:r>
              <a:rPr lang="en-US" sz="2800" dirty="0"/>
              <a:t> joint work </a:t>
            </a:r>
            <a:r>
              <a:rPr lang="en-US" sz="2800" dirty="0" err="1"/>
              <a:t>programme</a:t>
            </a:r>
            <a:r>
              <a:rPr lang="en-US" sz="2800" dirty="0"/>
              <a:t> on biodiversity and health co-led with the </a:t>
            </a:r>
            <a:r>
              <a:rPr lang="en-US" sz="2800" dirty="0">
                <a:solidFill>
                  <a:srgbClr val="FF0000"/>
                </a:solidFill>
              </a:rPr>
              <a:t>World Health organization</a:t>
            </a:r>
            <a:r>
              <a:rPr lang="en-US" sz="2800" dirty="0"/>
              <a:t>, in collaboration numerous </a:t>
            </a:r>
            <a:r>
              <a:rPr lang="en-US" sz="2800" dirty="0">
                <a:solidFill>
                  <a:srgbClr val="FF0000"/>
                </a:solidFill>
              </a:rPr>
              <a:t>international partners</a:t>
            </a:r>
            <a:r>
              <a:rPr lang="en-US" sz="2800" dirty="0"/>
              <a:t>. </a:t>
            </a:r>
            <a:endParaRPr lang="en-US" sz="2800" dirty="0" smtClean="0"/>
          </a:p>
          <a:p>
            <a:r>
              <a:rPr lang="en-US" sz="2800" dirty="0" smtClean="0"/>
              <a:t>It </a:t>
            </a:r>
            <a:r>
              <a:rPr lang="en-US" sz="2800" dirty="0"/>
              <a:t>will be an important source of information to </a:t>
            </a:r>
            <a:r>
              <a:rPr lang="en-US" sz="2800" dirty="0">
                <a:solidFill>
                  <a:srgbClr val="FF0000"/>
                </a:solidFill>
              </a:rPr>
              <a:t>support</a:t>
            </a:r>
            <a:r>
              <a:rPr lang="en-US" sz="2800" dirty="0"/>
              <a:t> the implementation of the emerging </a:t>
            </a:r>
            <a:r>
              <a:rPr lang="en-US" sz="2800" dirty="0">
                <a:solidFill>
                  <a:srgbClr val="FF0000"/>
                </a:solidFill>
              </a:rPr>
              <a:t>post-2015 development agenda </a:t>
            </a:r>
            <a:r>
              <a:rPr lang="en-US" sz="2800" dirty="0">
                <a:solidFill>
                  <a:schemeClr val="tx1"/>
                </a:solidFill>
              </a:rPr>
              <a:t>and</a:t>
            </a:r>
            <a:r>
              <a:rPr lang="en-US" sz="2800" dirty="0">
                <a:solidFill>
                  <a:srgbClr val="FF0000"/>
                </a:solidFill>
              </a:rPr>
              <a:t> sustainable development goals of the </a:t>
            </a:r>
            <a:r>
              <a:rPr lang="en-US" sz="2800" dirty="0" smtClean="0">
                <a:solidFill>
                  <a:srgbClr val="FF0000"/>
                </a:solidFill>
              </a:rPr>
              <a:t>United </a:t>
            </a:r>
            <a:r>
              <a:rPr lang="en-US" sz="2800" dirty="0">
                <a:solidFill>
                  <a:srgbClr val="FF0000"/>
                </a:solidFill>
              </a:rPr>
              <a:t>Nations</a:t>
            </a:r>
            <a:r>
              <a:rPr lang="en-US" sz="2800" dirty="0" smtClean="0"/>
              <a:t>.</a:t>
            </a:r>
            <a:endParaRPr lang="en-GB" sz="2800" dirty="0" smtClean="0"/>
          </a:p>
        </p:txBody>
      </p:sp>
      <p:pic>
        <p:nvPicPr>
          <p:cNvPr id="1026" name="Picture 2" descr="https://www.cbd.int/health/images/SOK.png?width=30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552" y="2500536"/>
            <a:ext cx="4749464" cy="66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069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1245816" y="22628"/>
            <a:ext cx="10464800" cy="806376"/>
          </a:xfrm>
        </p:spPr>
        <p:txBody>
          <a:bodyPr/>
          <a:lstStyle/>
          <a:p>
            <a:r>
              <a:rPr lang="en-GB" altLang="nl-BE" dirty="0" smtClean="0">
                <a:latin typeface="Open Sans" charset="0"/>
              </a:rPr>
              <a:t>Biodiversity </a:t>
            </a:r>
            <a:r>
              <a:rPr lang="en-GB" altLang="nl-BE" dirty="0">
                <a:latin typeface="Open Sans" charset="0"/>
              </a:rPr>
              <a:t>and </a:t>
            </a:r>
            <a:r>
              <a:rPr lang="en-GB" altLang="nl-BE" dirty="0" smtClean="0">
                <a:latin typeface="Open Sans" charset="0"/>
              </a:rPr>
              <a:t>health</a:t>
            </a:r>
            <a:endParaRPr lang="en-GB" altLang="nl-BE" dirty="0" smtClean="0">
              <a:latin typeface="Open Sans Light" charset="0"/>
            </a:endParaRPr>
          </a:p>
        </p:txBody>
      </p:sp>
      <p:sp>
        <p:nvSpPr>
          <p:cNvPr id="125955" name="Espace réservé du contenu 2"/>
          <p:cNvSpPr>
            <a:spLocks noGrp="1"/>
          </p:cNvSpPr>
          <p:nvPr>
            <p:ph idx="1"/>
          </p:nvPr>
        </p:nvSpPr>
        <p:spPr bwMode="auto">
          <a:xfrm>
            <a:off x="-436" y="1924472"/>
            <a:ext cx="6070351" cy="6120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762000" lvl="1" indent="0">
              <a:buNone/>
            </a:pPr>
            <a:r>
              <a:rPr lang="en-US" sz="2800" dirty="0" smtClean="0"/>
              <a:t>The report outlines </a:t>
            </a:r>
            <a:r>
              <a:rPr lang="en-US" sz="2800" dirty="0"/>
              <a:t>the ways that the conservation and sustainable use of </a:t>
            </a:r>
            <a:r>
              <a:rPr lang="en-US" sz="2800" dirty="0">
                <a:solidFill>
                  <a:srgbClr val="FF0000"/>
                </a:solidFill>
              </a:rPr>
              <a:t>biodiversity has positive impacts on human health</a:t>
            </a:r>
            <a:r>
              <a:rPr lang="en-US" sz="2800" dirty="0"/>
              <a:t>, including through impacts on water and air quality, nutrition, non-communicable and infectious diseases, and </a:t>
            </a:r>
            <a:r>
              <a:rPr lang="en-US" sz="2800" dirty="0" smtClean="0"/>
              <a:t>medicines</a:t>
            </a:r>
            <a:r>
              <a:rPr lang="en-US" sz="2800" dirty="0"/>
              <a:t>, among others</a:t>
            </a:r>
            <a:r>
              <a:rPr lang="en-US" sz="2800" dirty="0" smtClean="0"/>
              <a:t>.</a:t>
            </a: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KAA1QMBEQACEQEDEQH/xAAcAAACAgMBAQAAAAAAAAAAAAAABgQFAQMHAgj/xABPEAABAwMDAQUFAgcKCwkAAAABAgMEAAURBhIhMRMiQVFhBxRxgZEysRUWIzNCUqEkNmJ0k7K0wdHwNDVUY2Ryc4KSotIXJSZDRHWzwuH/xAAaAQEAAwEBAQAAAAAAAAAAAAAAAQIDBAUG/8QANhEAAgIBBAEBBQcDAwUBAAAAAAECAxEEEiExQVEFEyJhcTKBkbHB4fAUodEjQlIVMzVi8ST/2gAMAwEAAhEDEQA/AO40AUAUAUBgnFAaHZsRlex6Uw2v9VbgBoDx+EoH+Wxv5ZP9tAH4Sgf5bG/lk/20AfhKB/l0b+WT/bQB+EoHQTouf9sn+2gFa4e96l1VJszU6RDtduZbXKMVwodkOOZKU7xylIAzxyTQEr8RLR+lIu5OPG6Pn/7UAsamd0Tpl/3adKuz0rjLEec+tYz598AfM0yW2sRb7qW2vraNidnQo/G/3x99bqvP7KlJHpz61GX4LRSXLG/TUvRVxbQxLvS0ys7f8ZPI3+vJAB4rOuVjeJrAmo9xGW76TXAgOXDS9znxp7Ce1QHZa3mXgnnatKiRg+Y5HFamYyabuX4ZsNvuewI97jNvbAc7SpIJHyNAWVAFAFAFAFAZoAoAoAoAoAoAoAoAoBf11cpFp0xMlQlbJKi2yyvGdi3FpQFY9CrPyoCHb/Z/ptiOj322MXGURl6VOT2zrqj1JKvXwFAa7xpHTkO3vPQdIWuXJSAG2RGbTvUTgZJHA55PlQI5UqMbdqR9FwsVkeSQAppi3oMds+G0kAnxBNQn6mqjlZSHvS0fRF6jfunTllhykq2qaWy2d5x1R5io3p+SJVzj4GY6H0kpOBpy14PGUxUg/IgZHxqxmU2gLQix6s1TAZdccZQIqmu0UVFKCHCE5Pl0qWSx7OfCoIOG+2XR77F3cv8ACSpbErHvAGT2SwnAJ8gQkc9AagvHk92rQ+mWbYp+9KnuP7UBSUpd7pOOm0c8/SvNlqb92I8HZ7mHDS/F/uKGsNOJsNwHuqllpxAdbQ6OQnJzk+fA+tdenvdsfi7MrqlF7o9HQfZBqK4XOJdbVLAXGjRStpQ6N5yNo9DgnHh8MVquGkc8nnkevZxxoSxjyhoFaPsqMlQAoAoAoAoDNAFAFAFAFAFAFAFAFAKvtK/eqr+PQ/6S3QDHKWtuM84032jiUEpRnG444FQyV2cNOpL/AKh1CzbJEstqcWoOt5IS3gE7QkYyRjx61yXTca3OXg9JVwg1tWRwiWJplKWw2lbyVZdUpJyU+ic9enPSvLk3JtZeDod3GcJL0/cS9cMLtk6WY7pMdCkBSFeG8eBPjnw8vhXdpviSTKttwUsHUfZoicnSsf38rPfV2AX9oN+HXnrux6Yrurzjk83U7PefAFhBGv8AVPl2ML+YutfBj4GuoIFiSy0/qq4RpRyw/bEpWCcAJCjn76PrIKUXN9TwctsiO9bWm0grWRlwAcKB8ufn6ePi2JQbT7+h6tcISgm1yxevNnues3ZKrMltyJLQ2hyS+rZtS2pRGzjJ3FR58ketdmkhJZ3d5MdTthiI36L0YzpCyTEdqH5j7ZLzoGE8A4CR5V2pcnE5ZJ/s6z+I1k4/9IipfZUZKAKAKAKAxz5UBkdKAzQBQBQBQBQBQBQBQCr7S/3qq/j0P+kt0A0YzkGgF3VloYVDeusOE0q6RB27TiUDeso525HPIyPnWN9asrcW8G1Nm2Sz0c+f1la2k++tY94wVLbK1ZCvMjx8Rj415f8AS3PMf7nr4gliUh00lbUT4X4RusRlx513tmw4nKk5AxkcjO3Hwr0NPT7s87VXfFtj0N4SB0rqOMVbGSNe6pH+ZhEf8C6nwT4RM1NqB60wS9Bhe+vbwkILobSM+JVg+OBjHUiuWWqhGbizWqh2SSOXXbUN2vLyJUiMpp4Apejtp3NLQlXgc85JB5/V8qmySnU+Tprr91eotFnB0ojUVtgyn3IpWyVNkLaKipGQduQoY8Rkg9fGkFuj8zOV06rMLpeC8066qBq8svNrb328NglwkKS0oYwMeG/zPj0zWSs9xWnPyVtSsk3HodZDzb0KQW1hWGldPDiuuE1NZRztNdnOdBaRcvemoM2/XG4lkt7IkSPJWy220CQknYRlRxn5irsgYz7O7Ef/ADLqT/7o/wD9VQDm1/v+hbVNfhxIuoJ7jKyha0XR5De4HBAJXk4PpipAwaMiaV1U1luJfIjmSAl65ulKiPJQX94FGmiMjV/2d2DHW5en/eT/AP1VBJDYhL0lqq1RIU6W7bLqXGVRpTyni26lO4KQpRJAIByPSgHodKAzQBQBQBQBQBQBQBQCr7S/3qq/j0P+kt0BcXe7R7Uyp2QraAM5KgkAZxkk9Pv8gelZWWqBeEHJ4QmXLWRvTLsSzJkrQolC3orC1HGCO6te1AOfHJ+FZQuk3icf7/z8jSdO3qWH+P5f5ES/dhJuBfYtEVMg4Us7y6SSM5IbBRznP2qxrhOMdrk/0/udsbMLOFn7s/qyBH1DeIlzRJVd5rLvahTm1HcJwB30A4IwAOfCumHyMp7WukdU01rv3xEZm6NEOurDfas4I3HpuSknaOcZ6ePA5q29pnI4ehhUxUDVOsZKPtohwyj47VgftNayeI5IhHc4xIN6lN/i5JbiuKU82wFbVJwpQXk9fAgjHxCfGvEqg3Lc/Pf+T0a042LPr/PxF6zR5LzJWppxTvD6E5ADW1BSEj12qPHQnz6107Y52+OjsvrSStlw/wAv2GTQU1Zgb5BKWVuFTW7g5VhW3Hh1zj4111LbHHoeVqcTluRYatgLYsbN1hLWLnABU0pB/OEnvJI9efrV5wViwY1z2y56N2m75HvFtcfiKSUOxSVoSkAtr29DzxnnA9K5tLuhNwkWuht5N+h3xG9nlpkKSohuAlZCepAGcCu19mBzpn2x327XBqJZ7FGUt8kMtqdKlq4J56DOAanAwKOntISpk8pkpiBZIyJYUsKUrnqMDP8AbWbvSXCydX9Lxly59MDSxbL5YHm7rY4VqnNRncPR7dMVuOOSClQxxjwJNTG1S4ZhKvaMulva9Dvd4iWqTa34rspextxKwtO7HAI4IFWwUL/Vmfxs0b/HXs/yC6lEjeOlQQZoAoAoAoAoAoAoAoBV9pf71Vfx2H/SWqAptbXNmLKcMyRDStte6L7wguFPdSMobHClAhfXz+NcdjcrHt8ehvWuMHOnb86mc2ppia6s5zKlJ7VeCOSlkYbSMZP2ScZqYVrOeE/l/k6J/Cvl/PQ9XdRfcLUy5XFWzuuNxlNqUgfwkEBWOfUVZZXDXPz/AJgrGLfKeChUw2w7lmS6/GUO6pQ2KT9Ovw/rrSMs9rk02Neck23W5iRM2++PwDgjcgkgkcg4PPl41lO2UV1kj3WfkNmi5kwyLyzenTJdUGGu2cxlxCCvrnjyGTx0J9a3S30pR8lYQ2z3NdDBEhxmmZDc7DfvitgacUS4lKsbj5k8jy8DisoxxNI1tslP4o+OSlmoMCOjl1rDu11faKThY3BSSR1P2ajbLdLHzPQnbvalnjCf8+8ZtFQI8lYCwpxqGtKkFX6bmwc88njn5iu2uOF9Txb5F1dytzTz6WmlEpdwEnxIX91Wb29GMV8XJz/SEhuzaiu0QLShiQF/k8/YWRnbj58VzTk4yhNndOHvanjtHQtAI/8AA9kQtOCIbYUk+BxyK7X2ecIt29lkq3anZvemXG1R0v8AaqhunCm85CthPB65APHTwqHysExeHkn3yMiDcLfHjw3FhToefQCBtKcYGScE5HAycZNefOLTayexRapQbkucYRbT3H5EQiwxGlzHUrUlpeUZV9lWT4YCiM+vGeKmiOZ/Q4Z5jF7iv9nPswZ0y8i53R5Mu6AHZtGG2M9dviTjjP0rvbOQu9Ug/jVpD0mPf/CqpQGwdKgGaAKAKAKAKAKAKAKAVPab+9Nz+Ow/6S3UMIWrzKdjav2zEpXFcf5R2YVtKu636j9Ik/wvKuXX6WUtK5wfOS+m1EZXOp944GOzWtpN67ZhtBaabI39SFYCcZ/1RXmeyZSnKW/s6L3iKQg6m0ww9YlXOJI9zkuyVuMRzk9qEg52D9Djr1HdT0r6DUzhW+ejm0DsszwJvaNyDvST+UA7w4IOBkEePORnxxXNt2vg9JPKLaM046EPNJy+yAnHmpPeQfmOK55Pa+R6osbNJeakGXGeU0iSyFkoGSSjuqH0KD8qpZJx4Xj9S1Fe/wCFlo8HI6zdZMlAiJ5Q4s5PB68ePA4rFN5UF2dqcNrijTMvcrUUxlEhoIZQsLZZ2gKdWRhJVj4bjyeE+vHenKWE+zgnWqYZXk6VpyKiJASltsgkqJV+sT1/v6VsedN5ZtV2iLY/uVuKVL2k8cZ6Gow8YC7OCuOrb1bOddUSpbqTvB/SwCflyr6Cq2R+DB6OmTUmd40zMbdhpjDfuZACSs5K04GDnx6kE+YqKLIzjwcN9bhNplyT6VuYijf30OzkFlgOkEpA7MuJf46ceIIPB8s8Vy3we9NL7zs00lskpPj8hf1Rq1nRU61F5PbSHN3bt5BKGPIc9d20+P2cetbU6f3fPqYW3+8bS6HyyXyFe4LcuEtXZr6JWMKHyrVxaMcoqdUd7VWk/SU8T/IqqCRpT0FAZoAoAoAoAoAoAoAoBT9pvOknB/psP+kt08gVNUtpm6lbiFYQZknvLJ4ASnCfuSa7HHNG1+jPMhPbq98e8/sOkBDka9cObmn2Sdifst4PdA9cZ5r5/TyjXNxXlZPds+Kr6Mp5re8JfbCi4lpKGweEpHoBXFrLZ2XyTfCOrTJQhg5nrOALY726mUsvOL3jYMDnqMeXjXp6K12LHoaXSioZRr03cCq6th04Q8lDaSfBSAEpz9MfOraqrNbwYKWcNDFChpS/JhoI3tvrCUq8lJUPpkjj4Vybs7ZPyi9ctrKF6W444hucHlK/NtNu9VknGQOBk/srsUE+UdilGPZodlS2nHmoimW1j/CFrWg4UedoCu6QOPQ88eWsOFk4b575clxD9pFygtttSVNvKbGMBH2z0GTu4+CRitOezncK/Utxri6S7Kh2I3EdSkbVlayhRISVKABx0wOnn6VRZ3YCrjjKEV+W7cT+ES00w8t5ICWBtBB8eevjk+tWl3g6qF8KfzHax6xjWJhh2WpxSWG+zdSlOVryTgc456HrXFXVKN25dM31sIupt9lBrH2p3e8lyPZ99tgfYK0K/LOf736Pj059a9PaeIbtLQ5UvUFihofUy3DhIeYaBxtUQcZP8I9cdRjPQVps4zky95nhEXU89Nzv90UW0JeL6mkSCo5bQjKVbT+qVbiPTFWjyThRRRWa7Tba2+41LcZaKuyQWeMHA6Dw7oFRkNDzpDUs+9auskOcnCWVuON7jlYHZkYJ8c9azmkTA7VWZcKAKAKAKAKAKAKAKAotYwRcrOiIrcErmxSdvXAfQr+qgEtUcTvaNGQ83liIy7KdSoZBPQA/NQ/4a6dTY4VLHoefpa/eXSz6ltHuBaBlJakB1bxW2yrClK8ABjwx8hXyWZR1KlDpfzB9NOHw7WR2bmhiX7i+na4cFBUpOF+WMHyqNVppKUpp+S0IxcU4sWvaJZlOWqRcZUkNoaI7NOOXCTgff+yuv2ddiahFdlb5JwwvAp3S2vQBHktpWW3kduhQHGfEfEYP0r376+M/ieVor/8AYy8hTQ5fXHGFbkyEocyOuSkgn/lryp1YrS9P8noKXbKuVNc92hPlzer3bckKPdDih5eHIT9K2hDmS+Z12SSW8r7XbJVz7NBcCXVKWnc4OR4k9evWtrLI1rk4aq/eFsrRMxSu/IbJOSXFrIGPPp92aw/rYGq0r8s8/gm7Wy2F1ssLjrUpDjmwK7FQKkDGcfaCjzjx8xVo31ym154/ImNGeGV9liE3hiPklARuIKs4Cc1e6WK2zaivZbhega2j+7SmoxWSS2lbmPDNV0kt0dxT2jJPCRCsNriquLbd3TylSFKZUoBGw85Ufl0+tdsV6njzz4GOzXcS9XquLCx2EZCG2dvAKGWSR/zA/WtItKDM2nmIurSiPFjS0ufulTZdWlYB7TKuR9Cf7mpxhcE9le6rsWkpAHMgrAzjnbVGWQz+ylxbvtCgKXnkOYz1+yapMlI+jR0rMkKAKAKAKAKAKAKAKAhXIoTHBWfsrSR8jn+qpisvBWctqyKlttyVu3iZIO/t0IZIV1IyTj9orH2xZinEXzx+Zh7LT3uXzNF4not1sfXELe9gdns3dTwAc84xn16eNeJpIJ2rcuuWe24ubw3jJAK4chyJtb2LjpCN4T9gfqj4dKm6c5OUs8PkvRV7qOE+DXrSL+ELVHhFaVIdltpXx+jz9PCrey4/63XJS7ChJ+iLZFrjzbO4xLACEpAbAPebIJ2kV9XclL4EfN0Nw+PycrQV266TGVkpUhjjaM7M5T4eWTXmzh0j34TUlksUWgFqGmQhRbcY7MKQnIUcndjw6JH1rKUsco64NThtzyetNKciLkMSHG8xFlIUR3iDyOp5BTnjiq6j/UgmvJSh7JYZb3S4s/uRdukjeg/lkDJTxyOOnSuaqp4kpL6Haly0yBPuanrV7rHHJVlQJ65Vnp6VrCnFm5jbhfUq9PLbavag4U4CAnOepOSM/Q/StdQs18Fa21Y38jzqmNHkXB52et5LrscLYWgDYtHPIHU7chXhwK200dlaPM1U91r+RQW0Sr1JixI7Dj0hA7rDKclYyCSo+AzkkmultJZZyNegzad03Ittxfh3XcjtmsMPRzuAJGFd3A3cKTwDx4+FUdktmYclowTliTw/BVamgXFqU9CMJbqYndbeaZJUpPQK7ucZ5488+VaqTlFNoylHa8FBJS+t1KnmXmUqVhCltEBR9Mjk+go+WQNvsqTt17bUk87XDtP2vsnrVZ9BH0WKyLBQBQBQBQBQBQBQBQFTf4zL8QKkKcQhpRVub6jKVJ+5RqHYq3ufgh0u5e7Xk4zeX7iy5cbhCuMln3Z5tnsc7kOtkdSOh6/3xUaixWXbGsprsto6tlXbXL7/AAKd3UEiVEcjvzigBYcCmvyZSodMEc+JrH+nrjLKR2uUZR5Y5MXCNIbc7RTDqVuq7NTbqRhvcojPnwfj51wWVzbX0N6WsdkaZe7a/GhWuNLQ8+t4BQSrIB8Ofvrp0lE/fbsYMdVdHZP6D1ASpq2te8FCFNI5O7KTtHXPlXuyeHwfPQWeDjLZckTpqgoKU+6BkHH6RXn4Dj61wSa7PchHa1H0Op6beRN0VdWXO822tbRT5YwPvrlTcVLJpt/1YYEFMYruEkBBXHdR2RVnnKVD7xkVO74EdNlbdnC4YSApLojqH5zu7vJsgKOf90gVCeVuNVJp49TJPaOJWhO3eMpzxgdKdLk6c5wdAftkaLpa0LTEUt9KS4FIayrCkkkE+A5H0qZputJHnVW//om2+P3OWStQxnGOzdg9q7kKDm85P6WB8c5J9c9eK64LCSOCXxPg6hZizZLYhMCEy12raC4hCAA7lIJyRz4kfKuG+c4W89HVpqYWRXOBeuF1gNlEO4S2sKVkNuOlIBPTvD7IwOaiuFj+wddz08f+6uV6opNQ3pUde61lsRG0Bs/liCshR7yQDgJz0Hwr1IR2RXOTxXJTk2lght60eGCpKk4GFg8qaXj7Xqk5OfLPrijaK4LPQF5dvGv7YV8htDvO8nPd/vz1wBVZtYJR3gdBWRJmgCgCgCgCgCgCgCgK69kiA6Ejk4A56Vxa5v3LN9Ms2o+ftaNph3Rp2Og+6vqU4E7iQF5woY9CM8+daaV7obX4NtVH3cljlP8An5lY40264xJOEsk7VkeHxrZNrgz2J8mhTaEFSW0oWU57xHPxqyyWS9Cx0xa1XC5hWFbGwVZzwTnis77Nkcm+kpjO3c+lyNuup8i12aFEt76oxeUpDpQn84kIIwc1no7JSbyyNdVHcpJCla5LKHYLZSdql5ezyVHgKGfkK3ayjGL6Hf2dXJ9/TGpO6FO7e32j9ZRVms7I/a+hpD7Vb+ZXdmpAbcbGO/uBrDPaZ6zR6urKAuMtX515tZOPBAIQP5h+oqYcQMFza16GltsvPtpSpO5xaW20elRJtRbN16napTQatDyEcBEdSR8k4rrgsJI+bk8ts43ZfZe9c7FbrvEujLSZMVt9SZDHabFFIJxyARx41q3h4JUhMOpLnHKkRpaOwYWpLSA2NjgPGSDnggZxnxqJxjNYkXrtlU24eT1fbmLnGadw52ywrLQbAQ0BjoQOQcqOD0zVa4uC2roW2b3vYvtqc3Ds1K3HAGCQSB4fsrQxAEhWe8COqjnIqSTpXspsoj3jT95S+D76qU12IT+b7Pjr4561RvKYO8jpVQZoAoAoAoAoAoAoAoBe1w4Y+n3pCElS2XWlAZxnKwOfTBNZ2V74uJrTZ7ue449r6BKt7So8ncf3SlxClddikkDn0II48MVlQ5bvj7wdeoanVuj1kWYysNKY3kb07k/GtZcyyYw6wTdO2lVytmonUIzJgx2ZDWB4blbx8x9w8q0bMk3GRZ6QlIQy8UFXaKUgfI//AIFH5VyahNs9jQvh4I+v7gqU5Ea7TepoKUoDwPH7eVD5Cr6aOE2c3tCSTjFIobQ1MuUxEaAw4+8okhDSdxwOprpZwxlyNOgLi7AF6ibFhwx8bFJIUlQWMgjqD161hek1ydmmxKS+TL6PghO9rlRJUjPeHnx4Hxrz5cPg9Voxq2MpiNYWEfb90UsnoSVryR8q7Yte7WThqbnZN/MrdLoL19ispIW8t5OMc7U55I+OOpqlq3RwbSltg2ztl2dQzaprjighCWFkqV0HBrsXg8A5/JvTlh9iVvksY94dt7EdnPgpYAJ+Q3H5VZ/aJRxRtxlllAW2VdQAAP1QB+0GpfRKfPJPi3GJHAKIzagkrylIxkKSUnJ+CUftqscqXJaTi1wQzLbJKY7SGkbt23rziteDI9xW0PB0uJBXsO0nOAccdPGpGTqHs2bdYGmYshKQ4xKnhW1QOMpQvw/1qzaxkk7EOlUBmgCgCgCgCgCgCgCgFv2g7vxPuS0pKuyQHCBySEqCj91AQdU2uLqKDb32WRLbdQpKXEDcAhaCArPoSFZ8xUeSU30cHcbcaZi9qkoXs7yfXJH35rJdtHUvA9exdwfjVcY6khTciCdwPQ7VD/qNXRlaK9/tjum9WzbaFqQyh0rYP+bWMpPyB258waTXBrROSeYspX8CU4sAqwSSTznFSn8JEo7pHZY9jt+o9Vy3YBVDTDt8cIlQdqFNSCVK4wME7Tgg/Orp/CjnawWUzQk6XPZnO6mfMppBQl4xG9xSfA4xnpVJwjNYkuC0LJQeYmhHs4lIyEakf5Vuz7ojOfrWfuKvQ2/rbn5M3D2dzLkWTM1NJX2KOzbxFQMJ8vWtFCOFHHBnHUTg20+wt3s5k22UmVE1HIS6n7KvdWzj61Hu4ehaepsnHa2Sbzo6ZPhP/hrUtxmRENqWqKhCGULIBxuKRnHpmtMnOIGtZ5T7L9G21pIU5JYQ5t8cBGBj5qp28knNHwns2iE4wCkp8cjk/wA79lSQaU5JAHBJoD3vKFk46HFTkGxEood6cHgjPWpyDofsklh3VdvjNgBGH3VAeC9iUk/MAfSoZCR30dKoSZoAoAoAoAoAoAoAoDypKVpKVJCkkYIIyCKAVHPZ7YyomMJ8JCiVFqHOcaQCfJIOBQEJXsq0w4crbmE+slR8c/1mhOWe2PZdp2K52kU3FhzGN7MxSFY+IwaDLMP+y/TshwuSDcH3CACt6WpasDoMqycdaE7mYT7K9MoJIbmYIwU+8HBGc4P0oNzGiy2a32SIIlrjIjs53EJ6qV5k+JoVLCgM0AUAUBEu3+K5n+wX/NNAfN2p5ynEaWYQf8Csccgfwlgk/sCalEixIKQEgDackKSfMePzzj5UyDSpaEnOOlECTcFOKfV2qt6k93d5gdM/KpyCLmoIHr2KHOv4w/0d37hQnwfSAqCAoAoAoAoAoAoAoAoDFAGaAxuGcUBncKAxuFAZoAoAoDBODigDcKANwzigNU1n3iI8xnHaNqRnyyMUB8q3SPMtl2fjXdKo78VtDGHAU5ShAbSU56ggA59TTJdIpXZHa7VKUkkDBII55z/f4UK8mpS0njcnn1oQb5EhDit5WjJGSOBz41INIdR+sKjIOlewq2yn9WquSW1e6Ro60rdx3dysYSD0z14oD6EHSgM0AUAUAUAUAUAUAUBigME0BS6lnz7fHbehCPsLiG1dskq5UoJGMEeeflVJycVlHXo6a75uM89N8fJZK16/XONIdjPiKXm5DDXdYcKSFkbjndgdRiqubTwdMNFTOKnHOMSfa8dEnTl2n3N54Sfdwhlbja0ttKSoKSvCSCSQQQFfCrQk5GWt01enUductJ/isvxwMlXOAKAPCgKC7u3FF3gx4kxLTcreMFkK27UlWcnz4rOTluSTO7TxpdE5zjlxx5x28FOq+XT3NTvbrStDEtzcphO1RbJ2YPy5qinM7FpKPebWu3Bd/wDLv9i+07IlSYodluqWVhKglbYSpPHp1BPStYNtZZ52rhCFm2CxjP8APu8luo4GascwtT5jL+o2rbJYjuRy0pCS6yFkO7d/BIx9nwrNz+LB2x0yemdvnK/DOPzKALCYVwLsS3CTCYU4R7i3tWMgoV08Ukgj+DVPeSw/kdi0dErIYT2yeO/xX48/RjDaIEJyROjSrfb3VxnQkOJioTuSUgjIxjI/srWLy2medfXGMYTh/uXX0eCLerchm6QGIkW2tNy1qQEqgoVgpQVE5x6AVE3JSWPJrpYUyqsnZFtxSffq0v1KtBDjKf3HBSvfKSVGA3t/JhW3HHPKcn41n7yT/udctJTHx4h59cZGLSbzz1vQtwpQlSUlDIYDZSf0iAOqTxitK25LLOHW1wqs2Q8Z85+4YU/ZFXOUzQBQBQBQBQBQBQBQFJfr0q2rjRorAkTZbmxlsqwkealHwA4qk57V82dek0vvt05vEI9v9F8yK1d7rDu0aDd4rCm5eQ3IilRShQGcKBH0Pw+UbpJpSXZo9Pp7KJW0SeY9qWMv6YNN8mLus5dlt8YPOsbHnXVvFpDZBykZAJJ6HpST3PajTTVf09a1VssKWUkllvw3y0sERuXbZKLs9cveYkiI8hcxoPbhlHKFI8wcenTmoynlyNHTfB1QpxJSyovHr2n8/Ujw5Rs8aPeJVvfbty1qWCZO5bXanlxaNoHOfAnGelVWY8tcGllK1NstPCac1x1w9q6Tz+nJN/GW7yL9KtUCFAUY6Qve6+sBSSARghPXChVt8nPakZ/0GnhpYaiycvi9EuO0/PyLOw6hTdXpMV2OuNOjHDrCiD8wfEVaM93D7Ry6vRPTxjOMlKMun+jNN5v82BeI1uYisOmSB2a1uFIz45wDiq2WOMkkjTS6Ku6iV0pNbe+P3RmBKFyujjNxiBi42/BSW3SpG1Y6g8evUVZNOWH2il1UqqVKqWYT468r1Ndri2e7R5CGmVbI7zzBQHl4IUefHorOT86rGMJF77NVp5xcn9pRfS8dfgV9sny2brcolutLCnY21LhVLUSpAzsAKh6nj1NVUpJuMUdF2nqdFdttrxLOPh6fnou9PX9m9tuhLamX2FbXmV9Unp9OD9K0hYp9dnFrNFPSyWXlPprplHAUqdqaZa5ERKUxXjIU6mSsqCiBsI8OhGR4dKovintaO22tU6ON8ZfaWMYXXlfijVNlR4qrnHuEFKm20txGw0+ouyM95CST8aq2llNfIvVVZYq5VTfOZPKWI44b4+hKYnTbC403PtjDTU57AeZkKdIdI47QkZ5wBkZ6VbdKHa7MJ006uLlXY24LOGscf+uH+ZmzT37/AHGQZsJlt61OrS2pp5X53JSeuMjg81MJOb5XRbV6aGkqi65vFiT5S67IVlImXl60zraiIuMlbig3McJ3Lxkp55BCuvr61SDzPa0bamHutPHUVWblLC+yvD8l1ppse+zVR4zaIjREZl/tlLUsIJ4APAAJI48c1pBehw6xvZDdJuT+JrCWM/m3+WBkHStDgM0AUAUAUAUAUAUAUAo6hHYawscx7usHezuPQLIOM+VY2cWRZ62je/Q31x+1w/u/Y16meukS9W33G5O9nLkJQYqW28JSMZ5wT5mljkpLDJ0EdPbp7HZXzFZzz/8ADOlQqNqfULEjHbuOJdTnqpHewf2ilfE5Jj2hiek08odJNfeLmrY7sx/UsiECtlttht0p6KUCCfpjJ+NZzXMmj1vZtkKlpoT7bk19GsL8ehr1Y/Hd0XJWgpU3IjpDOP0lKxtx58kVtPHuzxPZ1co+0IRfafPyx2U2lY6o2spDLyj2jdvYSsqPiG2x/VWVfFmPkd/tCcbPZ8ZR6c5fm2b7MtMv2iXB+KdzDbOxah0JwB94qyebWZ6hOv2VXGfbeV9OT1qtJd1hZGm3VsrI4cQBlPJ6Z4qLebIk+zWo6C+TWUaGH3rPer6wVKmSXGULRIUe+VKIShBxwOVDyqM7ZyQshHU6eiaW2KbWF8uW/U96eUuzaqct8lhUZuc2FtIUsK7wHPI8eFGkMws2+GNYo6nQq2Ly4PD+j/iJemyDrTUWfNHNWr4skU13/j9P95o0j+6dXX2dG/wMktggcKVkdPoT/vDzqK8uxtdFvaWK9DRVL7Xf3fx/2N9pT2ftDvQWB+UZbWj1GxAqY/8AdZnqGpey6MeG/wA2VF7wvUSpyhmKzeWG3CeiSlCeT6AmqTWZ58Z/Q7dI8ab3a+065NfTc/8ABc65l3SBFRMtsxKdyktIYLKVblnoQTz5Vpa5LlM8/wBk16a+bruj1l5y1xg06Jwi66k3kAJnLUTnAHeVVas7pZ9TX2rzp9Pj/j/grdQzg+7A1FaVFlwvOQ+0UAe0TykK9RnOKi15xNHRoaXFWaO/lYU8ej7/ACH23RGoMJqKyO40kJyTkn1NdCSisI+fssds3N+SXUlAoAoAoAoAoAoAoAoCLNhsTWVMymEPNK+0hYyDUNJrDL12TqkpweGiLAskCA720aMA7jb2ilFSgnyBPQelQoRXRpbqrrVtm+Pw/ILlZIVyWhyU0rtUcJdbcU2sDy3JIOKOClyxTqrqE1B8Pw0mv7m6FbYsKJ7pHYQhnnu4znPXPnmrJJLBSy2yye+byyBG0vbI8hD6GF5bVubbU6tTbZ80oJwD8qp7uKeUdE/aGonFxb784WX9XjL/ABMP6Vtb81yY4y+X3TlahJcTn6Hp6VDri3lkw9oaiFarT+FfJP8AQn2y1xLYwWYMZDCCcnYOp9fOrxio9HNdfbdLdY8siztOQJ04TpDbpkJxtUh5SduPLB4qrgm8s2q1t1Vbqg1tfyR4GmLYAfyDm4uBwrLy96lDoSrOTinu4k/12o/5cYxjCwkbJ2n4E+U3KlMrW+2AELDqk7ceWDxUuEW8latZdVW64PCf0IX4mWrtnXtssLdOXMS3Bv8APPPIqvuo5N/+qanao8YXXC4+nBdQYLECOliGyhlodEoFXSUeEcVltlst9jyyJcbHFnym5au1aktDal5hZQoDyPmPjUSipM1p1VlUHBYcX4aye2bLCatyrf7slcZWdyVkq3k9SSep9alRSWCstTa7fe5+L8CNG0xbY7gWhp1ak57PtX1rDef1QSQn5VVQink1nrr5x2trHySWfrjv7yL+JFl/KHspX5Xlwe+O9/497mq+6ib/APV9VxyuOvhjx/Y3v6UtciDGhOMuBiKCGkpeWnHrweT6mrOEcYMoe0dTCyVsX8Uu+E/0LphrsmktjJCRgZOTj41fo4m8vJtoAoAoAoAoD//Z"/>
          <p:cNvSpPr>
            <a:spLocks noChangeAspect="1" noChangeArrowheads="1"/>
          </p:cNvSpPr>
          <p:nvPr/>
        </p:nvSpPr>
        <p:spPr bwMode="auto">
          <a:xfrm>
            <a:off x="0" y="-1095375"/>
            <a:ext cx="202882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915" y="988368"/>
            <a:ext cx="4706367" cy="353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bwMode="auto">
          <a:xfrm>
            <a:off x="8833193" y="4068213"/>
            <a:ext cx="3649328" cy="576064"/>
          </a:xfrm>
          <a:prstGeom prst="rect">
            <a:avLst/>
          </a:prstGeom>
          <a:solidFill>
            <a:schemeClr val="bg1"/>
          </a:solidFill>
          <a:ln>
            <a:noFill/>
          </a:ln>
          <a:extLst/>
        </p:spPr>
        <p:txBody>
          <a:bodyPr vert="horz" wrap="square" lIns="50800" tIns="50800" rIns="50800" bIns="50800" numCol="1" anchor="b" anchorCtr="0" compatLnSpc="1">
            <a:prstTxWarp prst="textNoShape">
              <a:avLst/>
            </a:prstTxWarp>
          </a:bodyPr>
          <a:lstStyle>
            <a:lvl1pPr algn="ctr" rtl="0" eaLnBrk="1" fontAlgn="base" hangingPunct="1">
              <a:spcBef>
                <a:spcPct val="0"/>
              </a:spcBef>
              <a:spcAft>
                <a:spcPct val="0"/>
              </a:spcAft>
              <a:defRPr sz="4600">
                <a:solidFill>
                  <a:srgbClr val="FD9A00"/>
                </a:solidFill>
                <a:latin typeface="Open Sans Light"/>
                <a:ea typeface="+mj-ea"/>
                <a:cs typeface="Open Sans Light"/>
                <a:sym typeface="Copperplate" charset="0"/>
              </a:defRPr>
            </a:lvl1pPr>
            <a:lvl2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2pPr>
            <a:lvl3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3pPr>
            <a:lvl4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4pPr>
            <a:lvl5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5pPr>
            <a:lvl6pPr marL="4572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a:lstStyle>
          <a:p>
            <a:r>
              <a:rPr lang="en-GB" altLang="nl-BE" sz="3600" kern="0" dirty="0" smtClean="0">
                <a:solidFill>
                  <a:srgbClr val="00B050"/>
                </a:solidFill>
                <a:latin typeface="Arial Black" panose="020B0A04020102020204" pitchFamily="34" charset="0"/>
              </a:rPr>
              <a:t>Opportunities</a:t>
            </a:r>
          </a:p>
        </p:txBody>
      </p:sp>
      <p:pic>
        <p:nvPicPr>
          <p:cNvPr id="2050" name="Picture 2" descr="http://www.unep.org/newscentre/viewimage.aspx?img=11139&amp;imgsiz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32984"/>
            <a:ext cx="6358384"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p:cNvSpPr txBox="1">
            <a:spLocks/>
          </p:cNvSpPr>
          <p:nvPr/>
        </p:nvSpPr>
        <p:spPr bwMode="auto">
          <a:xfrm>
            <a:off x="5638304" y="4732784"/>
            <a:ext cx="7366496" cy="67687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889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1pPr>
            <a:lvl2pPr marL="1333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2pPr>
            <a:lvl3pPr marL="1778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3pPr>
            <a:lvl4pPr marL="2222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4pPr>
            <a:lvl5pPr marL="2667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5pPr>
            <a:lvl6pPr marL="31242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a:lstStyle>
          <a:p>
            <a:pPr marL="762000" lvl="1" indent="0">
              <a:buNone/>
            </a:pPr>
            <a:r>
              <a:rPr lang="en-US" sz="2800" dirty="0">
                <a:solidFill>
                  <a:srgbClr val="FF0000"/>
                </a:solidFill>
              </a:rPr>
              <a:t>Biodiversity plays a complex role </a:t>
            </a:r>
            <a:r>
              <a:rPr lang="en-US" sz="2800" dirty="0"/>
              <a:t>in disease emergence, with benefits in some contexts and threats to human health in others. </a:t>
            </a:r>
            <a:r>
              <a:rPr lang="en-US" sz="2800" dirty="0" smtClean="0"/>
              <a:t>While </a:t>
            </a:r>
            <a:r>
              <a:rPr lang="en-US" sz="2800" dirty="0"/>
              <a:t>areas of </a:t>
            </a:r>
            <a:r>
              <a:rPr lang="en-US" sz="2800" dirty="0">
                <a:solidFill>
                  <a:srgbClr val="FF0000"/>
                </a:solidFill>
              </a:rPr>
              <a:t>high biodiversity may</a:t>
            </a:r>
            <a:r>
              <a:rPr lang="en-US" sz="2800" dirty="0"/>
              <a:t>, in some cases, contain a high number of potential pathogens and </a:t>
            </a:r>
            <a:r>
              <a:rPr lang="en-US" sz="2800" dirty="0">
                <a:solidFill>
                  <a:srgbClr val="FF0000"/>
                </a:solidFill>
              </a:rPr>
              <a:t>contribute to the spread of disease</a:t>
            </a:r>
            <a:r>
              <a:rPr lang="en-US" sz="2800" dirty="0"/>
              <a:t>, in some contexts </a:t>
            </a:r>
            <a:r>
              <a:rPr lang="en-US" sz="2800" dirty="0">
                <a:solidFill>
                  <a:srgbClr val="FF0000"/>
                </a:solidFill>
              </a:rPr>
              <a:t>biodiversity may also serve as a protective factor </a:t>
            </a:r>
            <a:r>
              <a:rPr lang="en-US" sz="2800" dirty="0"/>
              <a:t>for preventing or reducing exposure to infectious agents</a:t>
            </a:r>
            <a:r>
              <a:rPr lang="en-US" sz="2800" dirty="0" smtClean="0"/>
              <a:t>.</a:t>
            </a:r>
            <a:endParaRPr lang="en-GB" altLang="nl-BE" sz="2800" kern="0" dirty="0" smtClean="0">
              <a:latin typeface="Open Sans" charset="0"/>
            </a:endParaRPr>
          </a:p>
        </p:txBody>
      </p:sp>
    </p:spTree>
    <p:extLst>
      <p:ext uri="{BB962C8B-B14F-4D97-AF65-F5344CB8AC3E}">
        <p14:creationId xmlns:p14="http://schemas.microsoft.com/office/powerpoint/2010/main" val="336779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1245816" y="-19620"/>
            <a:ext cx="10464800" cy="1007988"/>
          </a:xfrm>
        </p:spPr>
        <p:txBody>
          <a:bodyPr/>
          <a:lstStyle/>
          <a:p>
            <a:r>
              <a:rPr lang="en-GB" altLang="nl-BE" dirty="0" smtClean="0">
                <a:latin typeface="Open Sans Light" charset="0"/>
              </a:rPr>
              <a:t>Nature based solutions EU</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53" y="1464015"/>
            <a:ext cx="5851691" cy="830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ALTER-Net conference, 18-20 My 2015, Ghent, Belg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231" y="3369006"/>
            <a:ext cx="7688845" cy="276798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912" y="1852464"/>
            <a:ext cx="9525000" cy="718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jdelijke aanduiding voor inhoud 1"/>
          <p:cNvSpPr txBox="1">
            <a:spLocks/>
          </p:cNvSpPr>
          <p:nvPr/>
        </p:nvSpPr>
        <p:spPr>
          <a:xfrm>
            <a:off x="4741148" y="7109048"/>
            <a:ext cx="8187009" cy="567681"/>
          </a:xfrm>
          <a:prstGeom prst="rect">
            <a:avLst/>
          </a:prstGeom>
          <a:solidFill>
            <a:schemeClr val="bg1"/>
          </a:solidFill>
        </p:spPr>
        <p:txBody>
          <a:bodyPr vert="horz"/>
          <a:lstStyle>
            <a:lvl1pPr marL="889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1pPr>
            <a:lvl2pPr marL="1333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2pPr>
            <a:lvl3pPr marL="1778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3pPr>
            <a:lvl4pPr marL="2222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4pPr>
            <a:lvl5pPr marL="2667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5pPr>
            <a:lvl6pPr marL="31242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a:lstStyle>
          <a:p>
            <a:pPr marL="317500" indent="0">
              <a:buNone/>
            </a:pPr>
            <a:r>
              <a:rPr lang="en-GB" sz="3200" kern="0" dirty="0" smtClean="0"/>
              <a:t>http://www.alter-net.info/outputs/conf-2015</a:t>
            </a:r>
            <a:endParaRPr lang="nl-BE" sz="3200" kern="0" dirty="0"/>
          </a:p>
        </p:txBody>
      </p:sp>
    </p:spTree>
    <p:extLst>
      <p:ext uri="{BB962C8B-B14F-4D97-AF65-F5344CB8AC3E}">
        <p14:creationId xmlns:p14="http://schemas.microsoft.com/office/powerpoint/2010/main" val="3593536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2 Research/practice</a:t>
            </a:r>
          </a:p>
        </p:txBody>
      </p:sp>
      <p:sp>
        <p:nvSpPr>
          <p:cNvPr id="125955" name="Espace réservé du contenu 2"/>
          <p:cNvSpPr>
            <a:spLocks noGrp="1"/>
          </p:cNvSpPr>
          <p:nvPr>
            <p:ph idx="1"/>
          </p:nvPr>
        </p:nvSpPr>
        <p:spPr bwMode="auto">
          <a:xfrm>
            <a:off x="597744" y="2284512"/>
            <a:ext cx="11703050" cy="643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mj-lt"/>
              <a:buAutoNum type="alphaLcParenR"/>
            </a:pPr>
            <a:endParaRPr lang="en-GB" altLang="nl-BE" sz="2800" dirty="0" smtClean="0">
              <a:solidFill>
                <a:schemeClr val="tx1"/>
              </a:solidFill>
              <a:latin typeface="Open Sans" charset="0"/>
            </a:endParaRPr>
          </a:p>
          <a:p>
            <a:pPr marL="317500" indent="0">
              <a:buNone/>
            </a:pPr>
            <a:endParaRPr lang="en-GB" altLang="nl-BE" sz="2800" dirty="0" smtClean="0">
              <a:solidFill>
                <a:schemeClr val="tx1"/>
              </a:solidFill>
              <a:latin typeface="Open Sans" charset="0"/>
            </a:endParaRPr>
          </a:p>
          <a:p>
            <a:pPr>
              <a:buFont typeface="+mj-lt"/>
              <a:buAutoNum type="alphaLcParenR"/>
            </a:pPr>
            <a:r>
              <a:rPr lang="en-GB" altLang="nl-BE" sz="2800" dirty="0" smtClean="0">
                <a:solidFill>
                  <a:schemeClr val="tx1"/>
                </a:solidFill>
                <a:latin typeface="Open Sans" charset="0"/>
              </a:rPr>
              <a:t>EU</a:t>
            </a:r>
          </a:p>
          <a:p>
            <a:pPr>
              <a:buFont typeface="+mj-lt"/>
              <a:buAutoNum type="alphaLcParenR"/>
            </a:pPr>
            <a:endParaRPr lang="en-GB" altLang="nl-BE" sz="2800" dirty="0" smtClean="0">
              <a:solidFill>
                <a:schemeClr val="tx1"/>
              </a:solidFill>
              <a:latin typeface="Open Sans" charset="0"/>
            </a:endParaRPr>
          </a:p>
          <a:p>
            <a:pPr>
              <a:buFont typeface="+mj-lt"/>
              <a:buAutoNum type="alphaLcParenR"/>
            </a:pPr>
            <a:r>
              <a:rPr lang="en-GB" altLang="nl-BE" sz="2800" dirty="0" smtClean="0">
                <a:solidFill>
                  <a:schemeClr val="tx1"/>
                </a:solidFill>
                <a:latin typeface="Open Sans" charset="0"/>
              </a:rPr>
              <a:t>BE</a:t>
            </a:r>
            <a:endParaRPr lang="en-GB" altLang="nl-BE" sz="2800" dirty="0">
              <a:solidFill>
                <a:schemeClr val="tx1"/>
              </a:solidFill>
              <a:latin typeface="Open Sans" charset="0"/>
            </a:endParaRPr>
          </a:p>
          <a:p>
            <a:endParaRPr lang="en-GB" altLang="nl-BE" sz="2800" dirty="0" smtClean="0">
              <a:latin typeface="Open Sans" charset="0"/>
            </a:endParaRPr>
          </a:p>
        </p:txBody>
      </p:sp>
    </p:spTree>
    <p:extLst>
      <p:ext uri="{BB962C8B-B14F-4D97-AF65-F5344CB8AC3E}">
        <p14:creationId xmlns:p14="http://schemas.microsoft.com/office/powerpoint/2010/main" val="16174873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bwMode="auto">
          <a:xfrm>
            <a:off x="356729" y="6003432"/>
            <a:ext cx="12291342" cy="2395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eaLnBrk="1" hangingPunct="1"/>
            <a:r>
              <a:rPr lang="es-ES" altLang="nl-BE" sz="3100"/>
              <a:t>Positive health effects of the natural outdoor environment </a:t>
            </a:r>
            <a:br>
              <a:rPr lang="es-ES" altLang="nl-BE" sz="3100"/>
            </a:br>
            <a:r>
              <a:rPr lang="es-ES" altLang="nl-BE" sz="3100"/>
              <a:t>in typical populations of different regions in Europe</a:t>
            </a:r>
          </a:p>
        </p:txBody>
      </p:sp>
      <p:pic>
        <p:nvPicPr>
          <p:cNvPr id="2051" name="Picture 5" descr="FP7_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299" y="8333459"/>
            <a:ext cx="3156373"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6"/>
          <p:cNvSpPr>
            <a:spLocks noChangeArrowheads="1"/>
          </p:cNvSpPr>
          <p:nvPr/>
        </p:nvSpPr>
        <p:spPr bwMode="auto">
          <a:xfrm>
            <a:off x="4432018" y="8870810"/>
            <a:ext cx="4118187" cy="471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altLang="nl-BE" sz="2800" b="1">
                <a:solidFill>
                  <a:srgbClr val="0000CC"/>
                </a:solidFill>
              </a:rPr>
              <a:t>www.phenotype.eu</a:t>
            </a:r>
          </a:p>
        </p:txBody>
      </p:sp>
      <p:pic>
        <p:nvPicPr>
          <p:cNvPr id="2053" name="Picture 7" descr="logo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54" y="-110632"/>
            <a:ext cx="11406293" cy="806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30" y="0"/>
            <a:ext cx="12341013" cy="97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4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6362"/>
            <a:ext cx="12983122" cy="721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520" y="1132384"/>
            <a:ext cx="12758279" cy="835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616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7717" y="2214104"/>
            <a:ext cx="12494188" cy="1228937"/>
          </a:xfrm>
        </p:spPr>
        <p:txBody>
          <a:bodyPr/>
          <a:lstStyle/>
          <a:p>
            <a:r>
              <a:rPr lang="en-GB" dirty="0">
                <a:solidFill>
                  <a:srgbClr val="0070C0"/>
                </a:solidFill>
              </a:rPr>
              <a:t>Health and Social Benefits of Nature and Biodiversity Protection </a:t>
            </a:r>
          </a:p>
        </p:txBody>
      </p:sp>
      <p:sp>
        <p:nvSpPr>
          <p:cNvPr id="3" name="Text Placeholder 2"/>
          <p:cNvSpPr>
            <a:spLocks noGrp="1"/>
          </p:cNvSpPr>
          <p:nvPr>
            <p:ph type="body" sz="quarter" idx="10"/>
          </p:nvPr>
        </p:nvSpPr>
        <p:spPr>
          <a:xfrm>
            <a:off x="357718" y="3739537"/>
            <a:ext cx="12121362" cy="1777921"/>
          </a:xfrm>
        </p:spPr>
        <p:txBody>
          <a:bodyPr/>
          <a:lstStyle/>
          <a:p>
            <a:r>
              <a:rPr lang="en-GB" b="1" dirty="0" smtClean="0">
                <a:solidFill>
                  <a:srgbClr val="0070C0"/>
                </a:solidFill>
              </a:rPr>
              <a:t>Patrick ten Brink</a:t>
            </a:r>
            <a:r>
              <a:rPr lang="en-GB" dirty="0" smtClean="0">
                <a:solidFill>
                  <a:schemeClr val="tx1"/>
                </a:solidFill>
              </a:rPr>
              <a:t>, </a:t>
            </a:r>
            <a:r>
              <a:rPr lang="en-GB" sz="2600" dirty="0">
                <a:solidFill>
                  <a:schemeClr val="tx1"/>
                </a:solidFill>
              </a:rPr>
              <a:t>Senior Fellow and Head of Brussels Office, IEEP </a:t>
            </a:r>
            <a:endParaRPr lang="en-GB" dirty="0" smtClean="0">
              <a:solidFill>
                <a:schemeClr val="tx1"/>
              </a:solidFill>
            </a:endParaRPr>
          </a:p>
          <a:p>
            <a:r>
              <a:rPr lang="en-GB" sz="2000" b="1" i="1" dirty="0">
                <a:solidFill>
                  <a:schemeClr val="tx1"/>
                </a:solidFill>
              </a:rPr>
              <a:t>with thanks for inputs by colleagues: </a:t>
            </a:r>
          </a:p>
          <a:p>
            <a:r>
              <a:rPr lang="en-GB" sz="2300" b="1" dirty="0">
                <a:solidFill>
                  <a:srgbClr val="0070C0"/>
                </a:solidFill>
              </a:rPr>
              <a:t>Konar Mutafoglu &amp; Jean-Pierre Schweitzer (IEEP) and building on work of wider team</a:t>
            </a:r>
            <a:endParaRPr lang="en-GB" sz="2300" dirty="0">
              <a:solidFill>
                <a:srgbClr val="0070C0"/>
              </a:solidFill>
            </a:endParaRPr>
          </a:p>
        </p:txBody>
      </p:sp>
      <p:sp>
        <p:nvSpPr>
          <p:cNvPr id="6" name="Rectangle 5"/>
          <p:cNvSpPr/>
          <p:nvPr/>
        </p:nvSpPr>
        <p:spPr>
          <a:xfrm>
            <a:off x="5018158" y="6360110"/>
            <a:ext cx="6502400" cy="531426"/>
          </a:xfrm>
          <a:prstGeom prst="rect">
            <a:avLst/>
          </a:prstGeom>
        </p:spPr>
        <p:txBody>
          <a:bodyPr lIns="130046" tIns="65023" rIns="130046" bIns="65023">
            <a:spAutoFit/>
          </a:bodyPr>
          <a:lstStyle/>
          <a:p>
            <a:pPr fontAlgn="auto">
              <a:spcBef>
                <a:spcPts val="0"/>
              </a:spcBef>
              <a:spcAft>
                <a:spcPts val="0"/>
              </a:spcAft>
            </a:pPr>
            <a:r>
              <a:rPr lang="en-GB" sz="2600" b="1" i="1" dirty="0">
                <a:solidFill>
                  <a:prstClr val="black"/>
                </a:solidFill>
                <a:latin typeface="Calibri"/>
                <a:ea typeface="+mn-ea"/>
              </a:rPr>
              <a:t> </a:t>
            </a:r>
            <a:endParaRPr lang="en-GB" sz="2600" dirty="0">
              <a:solidFill>
                <a:prstClr val="black"/>
              </a:solidFill>
              <a:latin typeface="Calibri"/>
              <a:ea typeface="+mn-ea"/>
            </a:endParaRPr>
          </a:p>
        </p:txBody>
      </p:sp>
      <p:sp>
        <p:nvSpPr>
          <p:cNvPr id="4" name="Text Placeholder 3"/>
          <p:cNvSpPr>
            <a:spLocks noGrp="1"/>
          </p:cNvSpPr>
          <p:nvPr>
            <p:ph type="body" sz="quarter" idx="12"/>
          </p:nvPr>
        </p:nvSpPr>
        <p:spPr>
          <a:xfrm>
            <a:off x="357717" y="5910161"/>
            <a:ext cx="11879720" cy="3009027"/>
          </a:xfrm>
        </p:spPr>
        <p:txBody>
          <a:bodyPr/>
          <a:lstStyle/>
          <a:p>
            <a:r>
              <a:rPr lang="en-GB" b="1" dirty="0"/>
              <a:t>Europe’s urban health &amp; equity challenge and the SDGs: Is there a nature-based solution</a:t>
            </a:r>
            <a:r>
              <a:rPr lang="en-GB" b="1" dirty="0" smtClean="0"/>
              <a:t>?  </a:t>
            </a:r>
            <a:r>
              <a:rPr lang="en-GB" sz="2300" b="1" dirty="0">
                <a:solidFill>
                  <a:schemeClr val="tx1"/>
                </a:solidFill>
              </a:rPr>
              <a:t>Session 7/1, 20th May 2015, 10.30am – 12.00pm</a:t>
            </a:r>
            <a:endParaRPr lang="en-GB" sz="2600" b="1" dirty="0">
              <a:solidFill>
                <a:schemeClr val="tx1"/>
              </a:solidFill>
            </a:endParaRPr>
          </a:p>
          <a:p>
            <a:endParaRPr lang="en-GB" sz="2600" b="1" dirty="0"/>
          </a:p>
          <a:p>
            <a:r>
              <a:rPr lang="en-GB" sz="2600" b="1" dirty="0"/>
              <a:t>Alter-NET International Conference 2015:  “Nature and Urban Wellbeing: Nature-Based Solutions to Societal Challenges”   </a:t>
            </a:r>
            <a:r>
              <a:rPr lang="en-GB" sz="2300" b="1" dirty="0">
                <a:solidFill>
                  <a:schemeClr val="tx1"/>
                </a:solidFill>
              </a:rPr>
              <a:t>18 - 20 May 2015, Ghent, Belgium</a:t>
            </a:r>
          </a:p>
        </p:txBody>
      </p:sp>
      <p:pic>
        <p:nvPicPr>
          <p:cNvPr id="7" name="Picture 2"/>
          <p:cNvPicPr>
            <a:picLocks noChangeAspect="1"/>
          </p:cNvPicPr>
          <p:nvPr/>
        </p:nvPicPr>
        <p:blipFill>
          <a:blip r:embed="rId2"/>
          <a:srcRect/>
          <a:stretch>
            <a:fillRect/>
          </a:stretch>
        </p:blipFill>
        <p:spPr>
          <a:xfrm>
            <a:off x="9062690" y="8461198"/>
            <a:ext cx="1945819" cy="864806"/>
          </a:xfrm>
          <a:prstGeom prst="rect">
            <a:avLst/>
          </a:prstGeom>
          <a:noFill/>
          <a:ln>
            <a:noFill/>
          </a:ln>
        </p:spPr>
      </p:pic>
      <p:pic>
        <p:nvPicPr>
          <p:cNvPr id="8" name="Picture 3"/>
          <p:cNvPicPr>
            <a:picLocks noChangeAspect="1"/>
          </p:cNvPicPr>
          <p:nvPr/>
        </p:nvPicPr>
        <p:blipFill>
          <a:blip r:embed="rId3"/>
          <a:srcRect/>
          <a:stretch>
            <a:fillRect/>
          </a:stretch>
        </p:blipFill>
        <p:spPr>
          <a:xfrm>
            <a:off x="2917999" y="8425654"/>
            <a:ext cx="921705" cy="917453"/>
          </a:xfrm>
          <a:prstGeom prst="rect">
            <a:avLst/>
          </a:prstGeom>
          <a:noFill/>
          <a:ln>
            <a:noFill/>
          </a:ln>
        </p:spPr>
      </p:pic>
      <p:pic>
        <p:nvPicPr>
          <p:cNvPr id="9" name="Picture 9"/>
          <p:cNvPicPr>
            <a:picLocks noChangeAspect="1"/>
          </p:cNvPicPr>
          <p:nvPr/>
        </p:nvPicPr>
        <p:blipFill>
          <a:blip r:embed="rId4"/>
          <a:srcRect/>
          <a:stretch>
            <a:fillRect/>
          </a:stretch>
        </p:blipFill>
        <p:spPr>
          <a:xfrm>
            <a:off x="6707223" y="8461197"/>
            <a:ext cx="1481648" cy="852375"/>
          </a:xfrm>
          <a:prstGeom prst="rect">
            <a:avLst/>
          </a:prstGeom>
          <a:noFill/>
          <a:ln>
            <a:noFill/>
          </a:ln>
        </p:spPr>
      </p:pic>
      <p:pic>
        <p:nvPicPr>
          <p:cNvPr id="10" name="Picture 10"/>
          <p:cNvPicPr>
            <a:picLocks noChangeAspect="1"/>
          </p:cNvPicPr>
          <p:nvPr/>
        </p:nvPicPr>
        <p:blipFill>
          <a:blip r:embed="rId5"/>
          <a:srcRect/>
          <a:stretch>
            <a:fillRect/>
          </a:stretch>
        </p:blipFill>
        <p:spPr>
          <a:xfrm>
            <a:off x="11315735" y="8017417"/>
            <a:ext cx="1024118" cy="1365484"/>
          </a:xfrm>
          <a:prstGeom prst="rect">
            <a:avLst/>
          </a:prstGeom>
          <a:noFill/>
          <a:ln>
            <a:noFill/>
          </a:ln>
        </p:spPr>
      </p:pic>
      <p:pic>
        <p:nvPicPr>
          <p:cNvPr id="11" name="Picture 10" descr="C:\Users\PTENBRINK\AppData\Local\Microsoft\Windows\Temporary Internet Files\Content.Word\Luken logo Office-käyttöön (englanniksi).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0390" y="8461196"/>
            <a:ext cx="1327542" cy="921704"/>
          </a:xfrm>
          <a:prstGeom prst="rect">
            <a:avLst/>
          </a:prstGeom>
          <a:noFill/>
          <a:ln>
            <a:noFill/>
          </a:ln>
        </p:spPr>
      </p:pic>
    </p:spTree>
    <p:extLst>
      <p:ext uri="{BB962C8B-B14F-4D97-AF65-F5344CB8AC3E}">
        <p14:creationId xmlns:p14="http://schemas.microsoft.com/office/powerpoint/2010/main" val="2895693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5"/>
            <a:ext cx="12954314" cy="772070"/>
          </a:xfrm>
        </p:spPr>
        <p:txBody>
          <a:bodyPr>
            <a:noAutofit/>
          </a:bodyPr>
          <a:lstStyle/>
          <a:p>
            <a:pPr>
              <a:spcAft>
                <a:spcPts val="0"/>
              </a:spcAft>
            </a:pPr>
            <a:r>
              <a:rPr lang="en-GB" sz="4000" dirty="0">
                <a:ea typeface="Times New Roman"/>
                <a:cs typeface="Calibri"/>
              </a:rPr>
              <a:t>Improved climatic conditions – heat stress etc.</a:t>
            </a:r>
            <a:endParaRPr lang="en-GB" sz="4000" dirty="0">
              <a:latin typeface="AvantGarde"/>
              <a:ea typeface="Times New Roman"/>
              <a:cs typeface="Times New Roman"/>
            </a:endParaRPr>
          </a:p>
        </p:txBody>
      </p:sp>
      <p:sp>
        <p:nvSpPr>
          <p:cNvPr id="4" name="Rectangle 3"/>
          <p:cNvSpPr/>
          <p:nvPr/>
        </p:nvSpPr>
        <p:spPr>
          <a:xfrm>
            <a:off x="152895" y="6078087"/>
            <a:ext cx="7060315" cy="3039804"/>
          </a:xfrm>
          <a:prstGeom prst="rect">
            <a:avLst/>
          </a:prstGeom>
          <a:solidFill>
            <a:schemeClr val="accent5">
              <a:lumMod val="60000"/>
              <a:lumOff val="40000"/>
            </a:schemeClr>
          </a:solidFill>
        </p:spPr>
        <p:txBody>
          <a:bodyPr wrap="square" lIns="130046" tIns="65023" rIns="130046" bIns="65023">
            <a:spAutoFit/>
          </a:bodyPr>
          <a:lstStyle/>
          <a:p>
            <a:r>
              <a:rPr lang="en-GB" sz="2800" b="1" dirty="0">
                <a:latin typeface="+mn-lt"/>
              </a:rPr>
              <a:t>Green Room in Ludwigsburg, Germany</a:t>
            </a:r>
            <a:endParaRPr lang="en-GB" sz="2300" dirty="0">
              <a:latin typeface="+mn-lt"/>
            </a:endParaRPr>
          </a:p>
          <a:p>
            <a:pPr marL="406394" indent="-406394">
              <a:buFont typeface="Arial" panose="020B0604020202020204" pitchFamily="34" charset="0"/>
              <a:buChar char="•"/>
            </a:pPr>
            <a:r>
              <a:rPr lang="en-GB" sz="2300" dirty="0">
                <a:latin typeface="+mn-lt"/>
              </a:rPr>
              <a:t>The Ludwigsburg region is expecting the number of days with extreme heat to double until 2100. </a:t>
            </a:r>
          </a:p>
          <a:p>
            <a:pPr marL="406394" indent="-406394">
              <a:buFont typeface="Arial" panose="020B0604020202020204" pitchFamily="34" charset="0"/>
              <a:buChar char="•"/>
            </a:pPr>
            <a:r>
              <a:rPr lang="en-GB" sz="2300" dirty="0">
                <a:latin typeface="+mn-lt"/>
              </a:rPr>
              <a:t>A research project is exploring new infrastructure types such as the “Green Room”.</a:t>
            </a:r>
          </a:p>
          <a:p>
            <a:pPr marL="406394" indent="-406394">
              <a:buFont typeface="Arial" panose="020B0604020202020204" pitchFamily="34" charset="0"/>
              <a:buChar char="•"/>
            </a:pPr>
            <a:r>
              <a:rPr lang="en-GB" sz="2300" dirty="0">
                <a:latin typeface="+mn-lt"/>
              </a:rPr>
              <a:t>The “Green Room” helps in cooling urban space, but also promotes biodiversity and social interaction.</a:t>
            </a:r>
          </a:p>
        </p:txBody>
      </p:sp>
      <p:sp>
        <p:nvSpPr>
          <p:cNvPr id="7" name="Rectangle 6"/>
          <p:cNvSpPr/>
          <p:nvPr/>
        </p:nvSpPr>
        <p:spPr>
          <a:xfrm>
            <a:off x="152895" y="700336"/>
            <a:ext cx="12587465" cy="2685861"/>
          </a:xfrm>
          <a:prstGeom prst="rect">
            <a:avLst/>
          </a:prstGeom>
          <a:solidFill>
            <a:schemeClr val="accent5">
              <a:lumMod val="60000"/>
              <a:lumOff val="40000"/>
            </a:schemeClr>
          </a:solidFill>
        </p:spPr>
        <p:txBody>
          <a:bodyPr wrap="square" lIns="130046" tIns="65023" rIns="130046" bIns="65023">
            <a:spAutoFit/>
          </a:bodyPr>
          <a:lstStyle/>
          <a:p>
            <a:r>
              <a:rPr lang="en-GB" sz="2800" b="1" dirty="0">
                <a:latin typeface="+mn-lt"/>
              </a:rPr>
              <a:t>Green Roofs in Sheffield, UK</a:t>
            </a:r>
            <a:endParaRPr lang="en-GB" sz="2300" dirty="0">
              <a:latin typeface="+mn-lt"/>
            </a:endParaRPr>
          </a:p>
          <a:p>
            <a:pPr marL="406394" indent="-406394">
              <a:buFont typeface="Arial" panose="020B0604020202020204" pitchFamily="34" charset="0"/>
              <a:buChar char="•"/>
            </a:pPr>
            <a:r>
              <a:rPr lang="en-GB" sz="2300" dirty="0">
                <a:latin typeface="+mn-lt"/>
              </a:rPr>
              <a:t>Like many cities across Europe, Sheffield, has developed strategies to encourage the installation of green roofs. Green roofs are an integral part of the Sheffield City Council Development Framework. </a:t>
            </a:r>
          </a:p>
          <a:p>
            <a:pPr marL="406394" indent="-406394">
              <a:buFont typeface="Arial" panose="020B0604020202020204" pitchFamily="34" charset="0"/>
              <a:buChar char="•"/>
            </a:pPr>
            <a:r>
              <a:rPr lang="en-GB" sz="2300" dirty="0">
                <a:latin typeface="+mn-lt"/>
              </a:rPr>
              <a:t>Sheffield today has the highest number of green roofs in a UK city (except for London)</a:t>
            </a:r>
          </a:p>
          <a:p>
            <a:pPr marL="406394" indent="-406394">
              <a:buFont typeface="Arial" panose="020B0604020202020204" pitchFamily="34" charset="0"/>
              <a:buChar char="•"/>
            </a:pPr>
            <a:r>
              <a:rPr lang="en-GB" sz="2300" dirty="0">
                <a:latin typeface="+mn-lt"/>
              </a:rPr>
              <a:t>Green roofs are multifunctional (urban cooling, noise reduction, air pollution mitigation, biodiversity)</a:t>
            </a:r>
          </a:p>
        </p:txBody>
      </p:sp>
      <p:sp>
        <p:nvSpPr>
          <p:cNvPr id="8" name="Rectangle 7"/>
          <p:cNvSpPr/>
          <p:nvPr/>
        </p:nvSpPr>
        <p:spPr>
          <a:xfrm>
            <a:off x="152895" y="3392226"/>
            <a:ext cx="12587465" cy="2685861"/>
          </a:xfrm>
          <a:prstGeom prst="rect">
            <a:avLst/>
          </a:prstGeom>
          <a:solidFill>
            <a:schemeClr val="accent5">
              <a:lumMod val="60000"/>
              <a:lumOff val="40000"/>
            </a:schemeClr>
          </a:solidFill>
        </p:spPr>
        <p:txBody>
          <a:bodyPr wrap="square" lIns="130046" tIns="65023" rIns="130046" bIns="65023">
            <a:spAutoFit/>
          </a:bodyPr>
          <a:lstStyle/>
          <a:p>
            <a:r>
              <a:rPr lang="en-GB" sz="2800" b="1" dirty="0">
                <a:latin typeface="+mn-lt"/>
              </a:rPr>
              <a:t>Green Corridors and Waterfront in Lyon, France</a:t>
            </a:r>
            <a:endParaRPr lang="en-GB" sz="2300" dirty="0">
              <a:latin typeface="+mn-lt"/>
            </a:endParaRPr>
          </a:p>
          <a:p>
            <a:pPr marL="406394" indent="-406394">
              <a:buFont typeface="Arial" panose="020B0604020202020204" pitchFamily="34" charset="0"/>
              <a:buChar char="•"/>
            </a:pPr>
            <a:r>
              <a:rPr lang="en-GB" sz="2300" dirty="0">
                <a:latin typeface="+mn-lt"/>
              </a:rPr>
              <a:t>Lyon has been severely impacted by the summer heatwave in 2003</a:t>
            </a:r>
          </a:p>
          <a:p>
            <a:pPr marL="406394" indent="-406394">
              <a:buFont typeface="Arial" panose="020B0604020202020204" pitchFamily="34" charset="0"/>
              <a:buChar char="•"/>
            </a:pPr>
            <a:r>
              <a:rPr lang="en-GB" sz="2300" dirty="0">
                <a:latin typeface="+mn-lt"/>
              </a:rPr>
              <a:t>A number of initiatives are coordinated to improve the urban heat island effect, including green corridors to provide cooling and green spaces along the Rhone river</a:t>
            </a:r>
          </a:p>
          <a:p>
            <a:pPr marL="406394" indent="-406394">
              <a:buFont typeface="Arial" panose="020B0604020202020204" pitchFamily="34" charset="0"/>
              <a:buChar char="•"/>
            </a:pPr>
            <a:r>
              <a:rPr lang="en-GB" sz="2300" dirty="0">
                <a:latin typeface="+mn-lt"/>
              </a:rPr>
              <a:t>These infrastructures are again multifunctional, offering climate and air quality benefits, but also new opportunities for recreation, healthy lifestyles and connecting previously separated neighbourhoods.</a:t>
            </a:r>
          </a:p>
        </p:txBody>
      </p:sp>
      <p:grpSp>
        <p:nvGrpSpPr>
          <p:cNvPr id="9" name="Group 8"/>
          <p:cNvGrpSpPr/>
          <p:nvPr/>
        </p:nvGrpSpPr>
        <p:grpSpPr>
          <a:xfrm>
            <a:off x="7321692" y="6078087"/>
            <a:ext cx="5418668" cy="3641186"/>
            <a:chOff x="5148064" y="4293096"/>
            <a:chExt cx="3810001" cy="2560209"/>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293096"/>
              <a:ext cx="3810001" cy="2538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84368" y="6669360"/>
              <a:ext cx="1073697" cy="183945"/>
            </a:xfrm>
            <a:prstGeom prst="rect">
              <a:avLst/>
            </a:prstGeom>
            <a:noFill/>
          </p:spPr>
          <p:txBody>
            <a:bodyPr wrap="square" rtlCol="0">
              <a:spAutoFit/>
            </a:bodyPr>
            <a:lstStyle/>
            <a:p>
              <a:r>
                <a:rPr lang="en-GB" sz="1100" dirty="0">
                  <a:solidFill>
                    <a:schemeClr val="bg1"/>
                  </a:solidFill>
                </a:rPr>
                <a:t>© Region Stuttgart</a:t>
              </a:r>
            </a:p>
          </p:txBody>
        </p:sp>
      </p:grpSp>
    </p:spTree>
    <p:extLst>
      <p:ext uri="{BB962C8B-B14F-4D97-AF65-F5344CB8AC3E}">
        <p14:creationId xmlns:p14="http://schemas.microsoft.com/office/powerpoint/2010/main" val="1652276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Afbeelding 1" descr="C:\Users\Joop van Hezik\Desktop\Afbeelding 5 De vloet.d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096" y="5283202"/>
            <a:ext cx="4820356" cy="417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1" y="1995876"/>
            <a:ext cx="2560320" cy="256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1" y="4876801"/>
            <a:ext cx="2560320" cy="223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kstvak 5"/>
          <p:cNvSpPr txBox="1">
            <a:spLocks noChangeArrowheads="1"/>
          </p:cNvSpPr>
          <p:nvPr/>
        </p:nvSpPr>
        <p:spPr bwMode="auto">
          <a:xfrm>
            <a:off x="853440" y="7369387"/>
            <a:ext cx="2711592" cy="13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646" tIns="72823" rIns="145646" bIns="728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NL" altLang="nl-BE" sz="1900">
                <a:latin typeface="Calibri" pitchFamily="34" charset="0"/>
              </a:rPr>
              <a:t>Thebe De Vloet, Oisterwijk</a:t>
            </a:r>
          </a:p>
          <a:p>
            <a:pPr eaLnBrk="1" hangingPunct="1"/>
            <a:r>
              <a:rPr lang="nl-NL" altLang="nl-BE" sz="1900">
                <a:latin typeface="Calibri" pitchFamily="34" charset="0"/>
              </a:rPr>
              <a:t>De Wever, Tilburg</a:t>
            </a:r>
          </a:p>
          <a:p>
            <a:pPr eaLnBrk="1" hangingPunct="1"/>
            <a:r>
              <a:rPr lang="nl-NL" altLang="nl-BE" sz="1900">
                <a:latin typeface="Calibri" pitchFamily="34" charset="0"/>
              </a:rPr>
              <a:t>Herbergier, Drunen</a:t>
            </a:r>
          </a:p>
        </p:txBody>
      </p:sp>
      <p:sp>
        <p:nvSpPr>
          <p:cNvPr id="11270" name="AutoShape 6" descr="data:image/jpeg;base64,/9j/4AAQSkZJRgABAQAAAQABAAD/2wCEAAkGBhIQERAUEhQWFRQUFhQYFRUXFRYYGRgWGBkYGBcgGh4XHyogGhkkGRkVHzIkIygsLSwsGx4xODIuNSYsLCkBCQoKDgwOGg8PGi8lHyUzLC0sKjAwMSwvLiopLDAsLiwqLykpLCwpLyosMCwsLCwqNCwpLCwsLCw0LSwpLCwvKf/AABEIAMkA+wMBIgACEQEDEQH/xAAbAAEAAgMBAQAAAAAAAAAAAAAABAUBAwYCB//EAEMQAAIBBAEDAwMDAQQHBAsBAAECAwAEERIhBRMxBiJBFDJRI2FxkQckQoEVFjNSgrHBJWKh0UNEU3OTsrPC4eLwNP/EABkBAQADAQEAAAAAAAAAAAAAAAABAgMEBf/EADIRAAIBAwIDBgQGAwEAAAAAAAABAgMRIRIxQVFhBBOBkaHwFHGx4SJCUsHR8QUyYiP/2gAMAwEAAhEDEQA/APuNKUoBSlKAUpSgFKUoBSlKAUpSgFKUoBSlKAUpSgFKUoBSlKAUpSgFKUoBSlKAUpSgFKUoBSlKAUpSgFKUoBSlKAUpSgFKUoBSlYzQGaVjNM0BmlYzTNAZpWM1mgFKUoBSlKAUpSgFKUoBSlKAUpSgFKUoBSlKAUpSgFKUoBSsE1zXU7+9NwotkV4dGw2qlTKvcDLIxkVo1BEYBVXzlvxwJSudNVV1X1LBbMiykgvuRhS2FTXcnHgDdf6/sa5GX1H1ONrZZEVTLIFAMadx17tujEqshC4V5j7CxAVScDJqLd2fVJogWhUTCKaQMsUYInNvAyYy5G4lM8Yf/l81uX7t80XM/wDaZavqIZTswJwbeVyTsUAAUj3bA8fPFc71D1207iOO6li32G0dqGzlNlKAyF1YBGbTBztjPxVinS73262kLDa60EsUX6aoWeBRydVkyq4XAXBPzUqHplybWFzaxrcLcx4Cwxowg3UOTq2B7QQcHkAcUuNBCi9QvMJNeqECKEXDlbAKDEO0+RuTlWjwceT3cg4woiw+s5QoaTqJTGpZW6eudBOYyzMsmgViCpIOF1PgqxrLv1CGMSS2sAykCOVtIsrk2Y1+/wBwBlukAOAO3nIFbLmy6gYyosYlP0zAawwjEoWV4dSr5Vg+uR4DO2D4NLk931Rol9XPJb6t1CSJ17kchWyUyue72VZQrkIdigGv5Oeft9dV9WyRGQxX8jLJLN28WcbBCquxUNJICUHbcDjOeft4qbP02+MiYtoMNJIGJtIjpH9Wqp/jBP6Ref8Acj4PnwtnfsHJsbcEwwOB9NEczaQq2ff9ykzrg/4VXB/3lyNHVEe49SOzj/tV1w0rjFjiMIirJh/cSV0IAycnb8ipVl/aiMKDrqc/qP3jzjYqSseCwDIMDJJYDHFRLwX1vHJM0IRu3AVEdtGcTNdMk+Amz7PEyseCCGPPt51fVXj52urhQxbITp10AAR8ZtjjBI/OFyCWIzS4082dVH/aTZjCySe4cOUSR0VhsCCQuQQVPkDyP3x1anNfKrmW71AeeVgyhsN0+5cZ2UqxH0vDAqx1YcEg4OK6Do3qGSNnMxmkVypGLO9AVcZGo7OMndMjPwxz7cBcOFle69+B21Kg9N6wk4JUSLg4xLDLEfAbgSqCRg/1BHwanVYzFKUoBSlKAUpSgFKUoBSlKAUpSgFKV4lkCgknAHJJ4AHzn9qA9E1WX3WQY5vpys0yiQJGrA5lRWIViPt9y4Of4qk636gnWSNYntO1MxEbs786LvIHZVZFHGPOSD8GuTl6CIpI4zFbxlZII1eKa/BBnwoCHwdlVgT8ZH81XUjRU58n7we+p2V7Ke49oZpCtwdmhKn2/Um3AAc4HtjXUgnEo9xPiHc9IuFDg2ZJWTK6RSFSAZ0Y/flcrDARjKjuqCPmpFtZTHtBprVWlEjKGm6pH7U2UkhpzgbDPJGQCB8kSf8AU68dFR5enyCJOWZ74sFO75fWcDndyCfg4HAqFniXleO8Ssj6dINkFqxQTRqfZcAdtTMFOVOW4A9/AG2WXkY0ydPla4963PtfqA17MwRUETC31YL79jjyTzj882XTfTbzxI6yWBEh1X9TqAViMjAVpw22Xk8+dlOB8ybr0xLFLDC/0gNy/wBqC+y4h2lI273twHcjwCcfAqGr8TSEnBtaM54dM+RUW1pIjWey3JUx2oeNY5kILAd0ktEysBzn3prjFebOObaQyLPlVudolinOGXPZ7RMQXPj7nfYHkA8Va/6pZj9/ZAwocK90VBHkFhcgE4YgE8+OMYAmt6XhDB1I2aYTsZDCw222LIPgnxt5wBz92zT1DrJ/kXl7/k5u0tbho5sG4XVrYo7RT7asr94ZEIIGwQbdshfHIOTuuen3JSAhJ4g0LnYq7s0wkKqHCQkhSmpAKx5ycnI5uL2yiT6aNYAwYoxkfLFg8qo4AX2lioBJ4+DzWkGAx7ixjzseC78ARPKQ2ASGBjxgjyR4qNPUuqsXnu17VvuU/VIUjnaMxTbLqjaWySq0jxrIuHcF8nEgwf441zUBhA5hj7hBnSMqwht117zAQlipBQ5DA4yMNzjgnr0eEGMCzQEyEfe+BoUVcEgZfWRj/kf5GnMftxbRR6SWw2LSkdvuyIM+MalPnOA1Xuc+lcjmrHqNuucm4UFo23WARlV7ssMnuhcewyOi+cKVULk8Cx6h1jRbgG5ugFRVEmJSGNu8MUwRhcAOgYAtgK+Xc7sCQbXplrZO9tE9nERKoRzlwQDJJKOAApXuIp4+T/keeL2r5ErQq8zlSjx9QwryFHlK4lCqrSBGLAAeRnApkNRTyiROpNxHFNLeFpJ7XCTDle+tyA2veOMRs4bAGGQZU5xWLHqUMrKgu79FeWPQpJGQQqRsrEK36ag3kK6Lk+wFgCCF8jrUMtxHcSMTLEkyRukMuXMi2xiaNZu426tcuV9mCMnGOTMt/UCvMsUckxk7sahQtomryJI6tlrRfhdSRyOB8mpM3Yi2PVYUmtZRNdSAq8kbSyxsVEyxxt7VZgPZq4UsMHIKr8fQbD+0S3lkt4gkoeYkAFF9pBIG2rHyQft2x/ixXEHrgQujTSgjvf8AooF1ELN3cEWuudo5V2GNiDjBGTsf1Eg2fvyrr33+yH9LHeDKNrTKOFjkOnDEQk4IzkQfXc0riPSfrVJH7MjztI8sqJ349TmFVDgaRIoGQT7vdknIHArtlOQKkgzSlKAUpSgFKUoBSlKAUpSgME1zPVesxXf1dnDIqyonukdFeJW2wVO/tZhqcjBxn8jFTfU/VlihlRZo4Z3hmMJdlGpVCdyGz7EOCTg8fBr5vf3bPLMrnpjyv4ZoA2swkk0MkhjKnS3ifJPhtgSMqah22Lw1Jpouv9RyAMXFqcSyyaupZMyQLFjUvk4I2yT8A/GKN6ajt5IQ11EMHp+oPBb6JDv8+SCD+3GahQdPjYdx5LDVppEiC9PScMJE3UBoypx2GSMgjnXySRW02MJKo1xat25IoysfSvuO3bZRhmGriFozqMDUcjwctEEdvxHaZLjb5dflzNlr0W3iFqGmt5OxHdJKmFzIkzuw0y3DgF1G35b8mpvoeSGG3YTyR92bGVZoiTDGiQRbAMRjthT5x7/3rn7XpMRRGa7hAMfeKt0uKQAELK4DcgOY1zqDnU7Y8GrC29NwSusTXELysZD7emW6g6/pSFg6Mu3cgc7H548FRSKindEVKleUXGSfzt1b+ufA8xehg8MaC5tT+m0Wxjz7JGSRZEy/+2I428FdPxXS9bsEne3IlUdkTLsWBY9yPtkg58/nNczF0GEOwdoe4srRKTYWowkbhEOyR+1cFEGSPcv71vTpUEgjVXjKyFtB9KQdykaMw1IVTkKchcZ/g1KjFbFalavJ3fC/DnuTIegapqJYdi0RPBIKRg+QznU8+VxjGM88IPTYVcNLEcQSxKTjhnZyGGTxgNj81R3FudZBFbLvrOq6xSsNmWWJXYAMwTO3jPzjxxkWE4lt3buGJZXBRopw2plLruOye4pi/TIPgg4IPItpRmq03xLPqHTbiBVFrmZpGRAseCqawPyxc6ohkVSTx5+SefbdP6i0j5j1RZoCNJostEJHEuucHUx9tgr4PJGfzzh6DJIAkzxK7rcOncklTRXga2ODMgYD6hlYKT4zjNWXQehLFOru1s0bAl4hcrICOzbRRkbLye5HL7uOGX84qUZyzlssOn9M6gAiyJqNLcFg8UmD+gJcln2Zhm58gggLjnz6ie7txK0jKHYWnBYFV4kEmvwpLAnLe39/FUzdEk0lzLa5MgOfrdN1PfZQMR/3bCtCcISGEJHyTUafpkyO6i7jRpUCqVuHiR37VqV10UKGZhcEa5I7vAOCKMRSTu7HSHqsrNZuXKqwmyCmoZ1yBkBiDtkAHxxn54w3qS7SGBg6DvI77GP2qRgBfPnyT8nOAOOae17pVZhcZgWBJGVb2eWWNZN2Quvb7kgZJIBllVhqa3ImpB+qkIURBiJp3BLW7uxX2kN7irjHAUEkCq2fM3VSO+le79OvoWw9WXQu4o301fsDtxIXYGSPLbbFX1253UMAuMjJxVcPVVxNFKsrQ5VrVu40cZgQNcKjsSzjBCksEkCt7c5rT1B10mAnucxkjWOfBkU9vJQ9vXjuK3588cjC5t7VxJFLfuyoxR0cSXGzMwjTC9tQyiSN14VsscZBAqEs7kupFxsqa4Z+XhxNZ6pkNsOmKRNqCRaHWKUyq7qe57lB0c8AtmRcZ8av9KgLzF00YmKjC2WBDyzJky8qVJIIGchsjmpNt6bsZYZZUuYO1Ce5I5slGuVeRWOcZ9knBC86jzzWf9X7ApDEZ4lEhLQobAKA76wFpAwyocgqMlQzEYJwBV/Ewu/0+hFXqpR5Co6e5CysJH+jLmUvJglhIPeFKgAjkHkjkjvfRXUxLbIGlWSQGXOHjYhe6+nEbMoGpQYBIHAya+ftYdPeJ7gdpN42mW3azjJVGhllUbg4OBC77FiMjBxkCrmwFpazyNHcxJKh1kC2TbEd6NWRSCdiZCi4XJ9y4+DRESu8WPpFKhdK6nHcRpJEwdGBKsARnBKnhufINTasZClKUApSlAKUpQCsGs1g0B899Y9T/vuklo9zCtu2AgmDB2W67oGo0fKJGmCQQZARnNUtpfK0sYfp7i3ZCJBm4ch2adCwOpLgpI/tIVhvkEnWrWfqlxD1S5ETMRJdWaGPtsyvGYgJCGxhNQc8fnnxXiD1Le/SxSPM+00zoutuvsEbODsdTgv7cexj7QAOSay7xcj0PhKlk1JZtz4q/pkqz1RpoQosZVR3l4PekGyRRe5yyBipiLDBzs8TKRzmttp1WUSZNu4w0EjydqXh2aLd9O3gYNzM4C5zpJsB8bJvU12VM44m/wBHI+wj57n1WhGCCPt+P868eorm4uI+3PImYb8BZGhIBT6eSQjVPI4Yec4yM0Uot7EVOz1acL6vC76fyj0l9HHZJLNBGkjlYFikLRARtapIy5KH3BWaPZtTgfcPtMRutN7pLeKFBHa2tzAHcsyGeRhI2CNXIMk3OPblTn3YC3FwqhY72NU2Dax2soUOPvIwPuyrc/txg8VtjW6Qg/WlwYnCoIX5CkxsBhPYO4G4+dc4xU2Rkqk0rO78WWV31tN537Skxd19hKvLJq+SCOUY4IPPhTgZrX9aoaL9ONF78ittIWyyRJImCwALfYBsD7lUDg8eXeXn+8YyiDGjt4VQ2faPZuHwP2HjxXm6E+I/76se7MwLQuwJjHvY4+wDeE7NwMDLH5mxTW+vqQLTq9jK1uJen20jzJbF3cJ3WeeJ5t1UR4MS6EMwxjJ4853WUdneWzbdOgiz9A69kgllmYnAIVSrjLj/AI8Z817tp3ww/wBJK79vESiK4jCZaNMNqNgMiQacHJXwBxOs5owrLO/cBKFQkkoUIpCpkyEE4b98DzTPMNx/SbunLYJ9KkSOFTQxgE4TuSM42G2T+psScHGRnitVjHaPEweFgewqlQx1MauIl1LN5HbQFjjx5r3N16yiMZERyqrqqyJHhVfUbdyRVwrsBhstlvB5qM3qfpw9rQHhQuPqLUkDcyD/ANZyDuSc8Hn8U/EWvS5Mn9y09ziOT9XuHAOPfsYXVcNgH9ZjxxzkHitf90CqHSQiNnY6PIAqRTBMv7xld1XjkHXxgCsQdat2EWkJwpEyDtzvozjb74to2OPgEjP7isx3Nu4BMDYHcbDRzIScGWQHcjI9pbByvjFMkXpcmeY7Pptulx24LhVOtu7LLrnQBcIzSgg6wxkkYJ9vyTW3o9jbXLzxRo6wqlrNGRLIrfrwaY4PtHaVVwP+tbRcWzgB7aUgymQjkEO2A5OHyBhiCPBGwxW/p/WbW3YmK0uV2WKMnRmyka4jGC5wACR4yarm+Wa6Y6Goxd/uvuVqmyIL9ucbCMgbN4d1QFAHwPdGq8YOFFeL36GITlYrgP8ArTqGlkERuIFa4kQaudSCzE8AHBAJxXm1s1EUKpHIS2mXkjYFjGO79qye3yDxwSfzUO8VXDOYm2fZc9qZvbLrG/tWbALbLkjB/ORkFmxK0KdrNr3Yn2VzaxKI0SaJJNYrnaWVWRIrMyRlCrE/7FQOCD+ea1W0nS8QskNyWEyBUDkl3kL3MZYLJrIO4hbVj7WPIHNV9jGoaJEi5Z1UbQXJXuSbwbMTcfZopUgkqB4A2xXS2FvEIUYdPuVVJC8aySjbeM9qMKJJ8jIZgoOFIBPGRklJ7NEylRjvGS9+/e9QsvSuzns3OqW6QLsSD9Pc7Y9zPhV+8bsRjPBw1a736IyE7yRGQs4cgyquXhnZmdZMITIkYBU+0jgjOasoLm3DaL0+7TVIF3ViAqx4CAOs2SVLsvtznDDnFVN1FcRujWvTSqCGZQs9t3GRscKus2pVtR+5yck51q0U+JlVlT/JdfP3zJHpv1vaWMSIZJniSPAJhwwYyXbSbKMkafTSnOTx/GT9QBr5Ur9R1UDp9v8AawKtZEAYgDqOG8NM88R/AYnwSa7v0leTyQL9SjJN/jBQpyWbGAWYZ11JwxAJx+wuczzku6UpQgUpSgFKUoBWm8m0jdv91WbwW8DPgcn+BW6sNQHySS9k7aA392hMYBbsvztIvuY9/UE7j7CPGEIGUbMncdWBvb0MxdlP09x7C+xUAJPkgLGwA8ZI44bGu7s5N5FN2vtkKlTedVJBDKD9smCy4k+0YH/Ca1LFPnU3kZ9oO5vuq4YsZFXXWUBvcIs4/f8ANUv1N9P/AC/fgWVpcOZEDXd2/dd4kR1eMM80EjqDiU4CgA5xgEDUAEGr71a0dusWqKzs7MO7tIFVVIJAduD7lGR8E1T+nLAtcwM8ySldnQC6v5SCHjUsq3DlNQjupyM7H9uM+s7vuXLL/hjVU8/J9z//ADAf5VnWnphg7f8AHdnVbtCUlhZa9PqS/TV6sk4ilihAKtqFhVMOMN/4jY/zUmaUC9khEcQjDIOIxtzGGOT/ACa5+TrINyLhVCYZGKhth7QFbBwPKg/HzV1O/wD2nJjwWjI/+ClYQqNpK/H0PRr9jhGUpaErwbtykmr/AFLJprUEgmMEEgjjgjg/9ah+oRCtvDLHFBITKVDPEkmBq5OM+DkCtXUIlkl7cKLtkmSTng55/byef34/NbPU9usdnAi+FmH8klJCSf3Jrac5aWef2ehS72mnx4O2xI6bDY9mDMdqszxxsVWOJTzg8ADIGTW9+mWqDLRQqPGSkYH5+R+ea5q6sEihtHXO08Ts/J5bCkYHxjOOP2qf1qQmaMHkaxkAnAOx55+M4xmojVds9C9bsUO8Tg8PV6O2DoOnWlg5zCluzKMZVIywH+QyBwKrLB9714mFoUDSgKqp3Pb9uR+R81VQWUkd5EwEETK6ZRZ1zqxw2Axz7lPj54rf0w/9pT/nefH9ear3km0njJr8HTpxm4vUtN1s2vL6l20PT8Mf0lVMZwxRVBJAwAQBzngfNeZLfp4j7m0WjZXYyZB/I9zHJ/aqDp9kszTB84CORg492Tg/5VA6bYJJb3kjZ3iWMpg4ALZz/OdQOal1pLhz9CIf4+jK95PDjy/Nhev9HWJ0i2IyIYSPyI0Ix/OPFYgsOmOQGitC5OBmOHJ/GMjk1TJIfo8fBlAP8FQf6Fv+dRbqxLwx+2FQW+9pgpbg5BDNjPHjHGKs6ztdIxp9gg5OM5Wy1w/f6HT9Q6TYw6js28e2cDtRjPgHwv8AFUvXUto4iY4rVirqHDQxuFB2Hg+DkAZ/ms9ZZ+xZFyGYQtlgwYEjXnYcHP5roujdMSMMAM5A2zzkj+fHzVtUp3SwZd1T7PpnP8WXjg7OxWWfTenrbwSXEFmjSIrcwwqCSAeAR+CPzWLjpdgVSS2itcxzW7F444QUAlQkkgZX2hv6Gonqjp7NdK0bRSNhFELOgYFcsBoxGykHOM/mtfpy7jW4eN4FikIYFwz8akOVKsSAOMjBwMCqKq1LS/kbT7FTlRdaDzbVZWwvk7Oy5+hzkluGGTLbH2IpP1NtgFeoPNjh8f7IZ/yI8g1PuOq3C97W/j/UjlZQ15b8D6s69v3+3NvwGzgE4yMDFTYdbsXSGI2rM5hQ6rcMqBrtbaJ1w/2qBcKQeQP1CMHNSj6l6cHBNu4VkhkOZ+AsktpISVxjUG4X9iImGBV1TMJdsk+C57fcsj1iVTbH6tDq7gq91Ao4mU4kKzkkrF/7zggEZ91Xfo6+la4nWSZZFKgjM8btlndlwkbsAvbIw2EyAPbwTXF2/WemEjFs+QkEwDXBwrSvaOVbI4CF4ucHIDj81e/2f9Xs3udYIHiZraBtnlDnXtWxAwfdjV4xt4JR/HzZRszKdfVFxsvLrfmfSqVgVmtDkFKUoBSlKAVhqzSgPm3XekGS4nb6S7YmXUNHd3SRtkL7tVICrjfOBjgDJJqt6Z6YlJAltbrY6+5b6+RRlo1OcljwWd/P2+AdWNdb6/6B9RHv3TCI0cu2PACkg53XXU5Oc85riLm1AkmbuLrudR9XCxLd6dyGVZfcAoZce0/pgc6HNHe50xjBx3V/EsLHpXYkgd7W6VjLbqHa9uiCzr7zo+c6njGTwOSMVddFghDrOUu2lDSE/pEpudgSMKCRycc1ypsYhCNrtEf9AMRM832wdlxi2kLFTKsj59vuUZqZLaW7d3F3BrMNtTHOc9k7EuWOx4ikwCdW9xCmqtX3RrB6bqM7J4dkzqurfT3jDZLraLKtpFyCwVsNkHBxqf8AP96iiG2hkSXW92XRRtAxXIQRLsVT8AfI5rnrmONs7XQwgWZn+nn1VVEVqWUKB25RJbPjjC7Nx81M6hDAtqzzBXSG8upRq0gZpQZJSFVVYMBHnBOOFz7eajSnK7RLqVIU1CE3ba1uD33J5soDzpdkHn/YuRzz/ueOa3G1gMXbaO8Ch+57YH221I/3ORgnjFVMFjbMG+0Ed4MpkkJ+76d+BGRy0eOPc3yD4rbDHBAyyKQzIdwA8rHLIo8dsDOqjPIPHJ+KtojyMviKyf8As8Fhdi2ljgjMfUAIVKoRaTZIOPOYzz7R+K33U0UyjMN17eATbTKw/qvj+a5duiWUSRL+mdJIk2WSZXyjOTjtw+xcyO2QQMjO2QTUnq/pawtZY44xcGVWtF9rBFRHm0jJKpqOSxAxg4PyxJWishTr1Gkm8Xt47+pd9PS2gcSGG5LL4ZoJcL8ZwFAzj581C/010+K4eYSTdwlyysjagv8Adxpkf1qB02ysCbZT3e47ewK5IxDOUX71U/eOVUcZJxjJMhry0RZSbi60RXKnnDKjLC5Rse/WQ5+POcECo/8APoav4ptp3yreHImWfUbWMswM53BX/ZOTzycAL55/5fmvFtd2MMM8f980lVA7NA/tA4XB0AGSfnzVVfdL6dLJMbnv7g26Lk6ynZTMoYMihCAn58AZOTg77XoHSV7YiWXE307qcEqdmbsluMghthz8k+RS0GQ5dpjffNn5ZRbxX9sitFiVlYtw0bZOAoOMAeML48f0qFI/T1K90XB2zqojk93Az9q7EYI+fFRYunWIi3eOVVDuPz/s8ZJOAM8DI/II5waiXPRenySyR9l8JJbRhmZgrd8AZUKhxxqRnzjJxgUahbIg+0ptxbvx+h1U7w3qRtHHKETdAAqx4xgEaycjGBjire2uXHiGQ5/Bi/6uK4xLDp6R6qZljQEoAPKu6x7J7eQGVf8An816vun2n0yXSG5YRThBGR7o3NwncCp7Sjhh8MD8e7Opm6vgzcG4rvG0l02v4l71zp0Uh7ssMsZyimQSQpkkhUBy+C2SAOM+B+Krr/pS20YZIpFZpIFMk0kJ4aVCw+7ywB8DJ8VyQMSpIDBce9Y291oCheO4ml9w7ueYi0eOPbn9xW+CYPcMwWbMsisf7qkCHtOt5lmeUIT28rnz8+DmqWzfTk6ta0d33z08rPbH3LW4lvnkcL2t0a4YxhYgojkDrbnBBLYwG/UAO22eMGtf0/UgsjCK2ExhjwywQj9Yadzk/cG1PubAGFwrcU6t1OGa6W6DqnMGG79mdVjDhsFbjywuIcYHynw1UO8X0xi70HuILEvaHOImjDYa5IEmSxLLjJQgk4ybuUuRyqlSaV5224efkXVwLgu5M0RCSTawOUMewa6mUOMbHSL6Q4/wrnGNatvTkV68tgT2+wq7SdpIUDApcBCdSdvutSAnt8njGKrf9B3EyxSpE0uztKJB2XADwLbkA97k/ppKGBI+35Fdd6F9PPaRNtx3O0dCACrLEkbZwzDLMpbgnzUpyvlEThSUbxld8rHTClKVc5hSlKAUpSgFKUoDVc2yyoyOoZHBVlPIKkYIP7EV8/676XnhE8iixEIPsX6KSRwCWIGIySzGVhwo8E8V9FpQHxO66XddxmCRq2MAr0u9UAKdlwpRlJ5k51yfbz4rZP0q/DMN1PDg69NnI1dXBXIgww9/jDcZ5HhvrHUOhQTktJFG7a6hnjVyByeNgfk5qgX+zWD5bIAGB9NYecEMf/8AP88cft/lUFkzhruKdl1/RmndLkszxRwkHV1UBZVRh/fROxJVgQ55AJFW3011MRb9u0ZCQxUKje9n0kfTuA+63M3tLAYA9zFiq9JJ/ZpasDsSWJB37Vorf4uMrAMjJzznwPjIOm5/s3iSOfsyMkjxuqMVhAQt85jjVxxlThvBbzmjJjlpNlHb9LvCkRjijkkWORLkAW2FuTKjufbNwcPM2BgknnGQFlS9JvM4+ni1zkDVM4AdVwe4P8AQf8fg68wv9AJ9v11opWeUtGk+BGZO3rrnLCVDGyjwceCORWy0s1kNy/1NsivLLhTcDLK12kisSrEL+n7V1/8AaDOPnNSfI6pUae6qe/MmXXTLoO3agQpsxXbQMcpk5IkwMyYBAA4/rWrqlpezSd1rWLuLpz3JFBMeJI9gk4HEpPkHj+eNktrDvLi6gxIp0X6hFOjalQQDygVDggngePIOVt1RomNzbjt5z+on27M2FHAzqwGRr+cHgVbfdGSSjmMyrh6bduIh9JC0Pej4E8unbaUyvIV+pwzB+QuDnxsQMGFeSyJlbiyt4+6pD5u5MYaQSSiNVkPby2rcYyePBzVgrojKrTrtGoQnExOUiZXVcA5RicnI5PjPFe4b+NEijEv2gcrJKmS5HJDQsQdkYcngN+4qFFPdFpVZRzGbfmQ5/UKSM8rRQdx2SRmWeQEPGskaa4bj2eccEOBg+RKsusJL3HMcZMb2ariZyWPdKxksXPgnPPn5r1aXuQhZ52B7ZD94BWLRvKBqUDcorD58Z4JrB6mGFsp+qXvFGWQXEIYCXAi3AUsqtpkcf4j+4qfwhKs7b/YgdR9Q23bbaFTtjI+pdUxc9/cFww7YLW7cYwdl8ZOJZ6zGzTusCBlVGBM7+5reCCZNkVyuVSQLsCc6kZ5JrR065EpgTe9PdWAA/UQqoMwlZM6xbDlG/ONV+PM2djbzEObyQwyRZUXUZDkwmfDAxpsukBByedm/NV/DuatVU9Nn5voVvVOv26CeNI4XKxqxImlZAVlgcoMMuF2l2yhIOv48XnqGeCKT6CeFZIrh45mxK8bM81ww9o2LNh1DkKRhdj8YO6D1ei5BGUAXTESA6/Si692z4J0woxjwP5r03qSMu9wI3DhY4jcOkWq9xO9GG/U8ZkwSB5bGeaJx5iVOq1Zxdt9zlbLpvS2NopsBGblIXX+/TkhZjJoQuw3ClCXxjQMnnPELpkllpbyfSgFIpXmMVzOTIfollIjIkGjeVZDnAOOcmul6z6zu45CI3tkVwhtxJDNvo6owBAX2e3fOTg4A88Vpl9fzq3E1loRKyMI5skYmMZVdfcCrWhODwFk/kXs+ZzXit4mmPqFkBCVsVJfji8LKAk1vbKVPIIJki8hT7TkZHNj6f6jYyT2qC0jX6iLOWk7xDMJiQF1PwknvbXO7Yzls6P8AX51KbS2oCYLqsUxIRRGzlP0/cuUuft8Exc48zOh+qp5Lm0iMtrJu0iyduOQMAsezBSFwMSCUYOAwUHIOcrMhuPI+hQQqiqqgKqgBVAAAAGAABwAB+K94oKzVjIUpSgFKUoBSlKAUpSgFKUoBSlKAVgis0oD5P609Nww3LN2iRLmQMLaJ13J9wZ5JlyxYsxAXxJ8+Kqk6GjR4S3mOc+LSNldQ0YTJW6IIDAnPJHvz8Z+0TQKw9wB/kZr571P0f2JTPI26mVWB7Msj6C4WcK7ZIChVKA4CgYzVXdbGsFGX+zsUFx0BnDK9nchUibBMUf2xwYCrqxZWKsVAzw5IH2gj0vSZ1OFsZhGfaQY/ccM2cdu4CBdFTGBjI/7xJjXlpEIpAJYi78hMJEoZoZY9yJJFxlipyMlSOQ3FW13ZWitM/wBTF+oWyojdlIMkUiowBGUxHIp1+Hb96rqfI2dGmvzryZ5aa8hi2eCU8Fv9kMRqm8ZEncugBkhHGrfbjPnFep7mdSjzWs/bEiHHZhAPuOurG6JDnwCD5KnHwZvS/TQnV1guVJWBoXYKxOWRwuPcdVBYEFSMhMHJyw6bpHphoriWR3V1Zt1XU5D5YhtmJIwrFdfHyMcAE23sRKMIxxJPwOR6p0QW0sZeCJ2ZFy4BDEFdGXaW5BBxsBweDjnFRoSImVns1LoqBBqo1KBXi5a4fVANh4ONgByCD3nqj0sl4q4OkikEPhDx4IO6sMfPjPtHNcFf+nntipmV1OGbYJBImExvsYoMganyQDycfOLWRl3kuZar1pUyU6cq9rtsuAHYakJFqsQLcGV+R4XJ5zivN36vi2nMlqm6AvIHimQ4WOVFLExnHtWdNuR8AttVO/SHAJWCRsbHm3ZfhioGLM5zxnnjP81aQdWu7WzgWKN91+od1Nu8inW4Ya7BEKkKScdteOc/Bh2SuXpqdSWlPL6lLF6utE3L2kUqzSZ0kuImEXaiREAVYNVUKwQcknVuTjl1r+0C1aGSE2ypE7DcQ3EI7gjEoAO8X4t4wMYOHjwRnFXfWPUl7m5jwQdbsxosUinEMkSx6SI2ZMqxJ1xgnB/AlzdVvYXvFDSsxuFEX92d1WLtlhgjOFJwvAY7KScb5FNUeR1dzWxLXnh4W+n7HKXnrOxnnuHn7ccnejjjWa3julTSNom7ZH2juCN8nGQBjIJxp/1l6UcavbePaB0mMkPhMfz7mII4PJHkZrrH6peuys5lAkh6c4jWKUKrPKgnwUPBX35BOSGA8Jzuf1H1Id/9PBBGAbeTETfVJEFznEwaAtJlfGPip1ozXZZrZr+/A5MdX6dJ+pF9Pr28tnpa4wEIdsgfaSkp14GrHnivoHpj00scpmMduRj9F47aOJwzF+59oyFIKgcnPvJ8ip3pgvMnduFHfjeeIPoyZQSYBCk8bBVP+Xmr0CrrOTlneLcXYzSlKsZilKUApSlAKUpQClKUApSlAKUpQClKUArGKzSgKuf03byEs8eSSSTs/k+fB481iT0xbMcmIZ+Ts3PO3ODzzz/T8CrWlAYArNKUArBrNKA+d+svRyozTxRwdvO0u626hAOTjNrKzFjnnJOWHGPFXY9dmtR2lmhiiQyK+rhxEB75SqrYxgSLy2GJXJII/H1aSMMCGAIIwQRkEfvmvnnXvS9wkrCBJpImGV1lnYqx+4OXvYhjxgKv28E8VDuWVuJVT2PUrd5pIg3efc92KC0buKfHKxfLDbBwScZqRfeq50fVpooTliElXqWzJtIEzxgZxH9v/ex8V1noW2mihkjljdAshKB1AOH/AFG5E0u/uY5bbyT+DXS4okHJt5OJ6DJeXSRTRzoYXfkp3gdFMgfIuwxBzoOFHg/BrsIrcjGWZv51/wDtUVuArNSVMAVmlKAUpSgFKUoBSlKAUpSgFKUoBSlKAUpSgFKUoBSlKAUpSgFKUoBSlKAUpSgFK1zTBQeRnBIGfOBmvQkHAyMkZx80B6pWAwoGH5oDNKwHH5rDSAcZ5PgfJoDJNZqFdENg+dedcr8485P7Ef1rfBkD3EZ8+fGaA3UrGwrOaAUpTNAKUpQClKUApSlAKUpQClKUApSlAKUpQClKUApSlAKUpQEW4hJ21Ayw12J8Dn/z8V6EHMmf8QAB+cY/8K3mlAQ47bhxqQGGCSR4HAAx4GM//wAaSRMQw1wCoGMj8nP/AIVLpQEcwnJIHl0/HgAf/nisxxEs7MAM4A+Tgfv/ACa30FAROw2rAAAYAUcZOPJOP8v6V6e3JLcDl0P/AAjX/wAjxUo1igIrW5K8g5DORgjIyWwRnjODXoKQECjAGMgYPn9yf5/c1JpQEMGXj/8AX8pk/wD1D/SpMecDPnAz/PzXoVmgP//Z"/>
          <p:cNvSpPr>
            <a:spLocks noChangeAspect="1" noChangeArrowheads="1"/>
          </p:cNvSpPr>
          <p:nvPr/>
        </p:nvSpPr>
        <p:spPr bwMode="auto">
          <a:xfrm>
            <a:off x="90311" y="-273944"/>
            <a:ext cx="433493" cy="57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646" tIns="72823" rIns="145646" bIns="72823"/>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nl-BE">
              <a:latin typeface="Calibri" pitchFamily="34" charset="0"/>
            </a:endParaRPr>
          </a:p>
        </p:txBody>
      </p:sp>
      <p:sp>
        <p:nvSpPr>
          <p:cNvPr id="11271" name="AutoShape 8" descr="data:image/jpeg;base64,/9j/4AAQSkZJRgABAQAAAQABAAD/2wCEAAkGBhIQERAUEhQWFRQUFhQYFRUXFRYYGRgWGBkYGBcgGh4XHyogGhkkGRkVHzIkIygsLSwsGx4xODIuNSYsLCkBCQoKDgwOGg8PGi8lHyUzLC0sKjAwMSwvLiopLDAsLiwqLykpLCwpLyosMCwsLCwqNCwpLCwsLCw0LSwpLCwvKf/AABEIAMkA+wMBIgACEQEDEQH/xAAbAAEAAgMBAQAAAAAAAAAAAAAABAUBAwYCB//EAEMQAAIBBAEDAwMDAQQHBAsBAAECAwAEERIhBRMxBiJBFDJRI2FxkQckQoEVFjNSgrHBJWKh0UNEU3OTsrPC4eLwNP/EABkBAQADAQEAAAAAAAAAAAAAAAABAgMEBf/EADIRAAIBAwIDBgQGAwEAAAAAAAABAgMRIRIxQVFhBBOBkaHwFHGx4SJCUsHR8QUyYiP/2gAMAwEAAhEDEQA/APuNKUoBSlKAUpSgFKUoBSlKAUpSgFKUoBSlKAUpSgFKUoBSlKAUpSgFKUoBSlKAUpSgFKUoBSlKAUpSgFKUoBSlKAUpSgFKUoBSlYzQGaVjNM0BmlYzTNAZpWM1mgFKUoBSlKAUpSgFKUoBSlKAUpSgFKUoBSlKAUpSgFKUoBSsE1zXU7+9NwotkV4dGw2qlTKvcDLIxkVo1BEYBVXzlvxwJSudNVV1X1LBbMiykgvuRhS2FTXcnHgDdf6/sa5GX1H1ONrZZEVTLIFAMadx17tujEqshC4V5j7CxAVScDJqLd2fVJogWhUTCKaQMsUYInNvAyYy5G4lM8Yf/l81uX7t80XM/wDaZavqIZTswJwbeVyTsUAAUj3bA8fPFc71D1207iOO6li32G0dqGzlNlKAyF1YBGbTBztjPxVinS73262kLDa60EsUX6aoWeBRydVkyq4XAXBPzUqHplybWFzaxrcLcx4Cwxowg3UOTq2B7QQcHkAcUuNBCi9QvMJNeqECKEXDlbAKDEO0+RuTlWjwceT3cg4woiw+s5QoaTqJTGpZW6eudBOYyzMsmgViCpIOF1PgqxrLv1CGMSS2sAykCOVtIsrk2Y1+/wBwBlukAOAO3nIFbLmy6gYyosYlP0zAawwjEoWV4dSr5Vg+uR4DO2D4NLk931Rol9XPJb6t1CSJ17kchWyUyue72VZQrkIdigGv5Oeft9dV9WyRGQxX8jLJLN28WcbBCquxUNJICUHbcDjOeft4qbP02+MiYtoMNJIGJtIjpH9Wqp/jBP6Ref8Acj4PnwtnfsHJsbcEwwOB9NEczaQq2ff9ykzrg/4VXB/3lyNHVEe49SOzj/tV1w0rjFjiMIirJh/cSV0IAycnb8ipVl/aiMKDrqc/qP3jzjYqSseCwDIMDJJYDHFRLwX1vHJM0IRu3AVEdtGcTNdMk+Amz7PEyseCCGPPt51fVXj52urhQxbITp10AAR8ZtjjBI/OFyCWIzS4082dVH/aTZjCySe4cOUSR0VhsCCQuQQVPkDyP3x1anNfKrmW71AeeVgyhsN0+5cZ2UqxH0vDAqx1YcEg4OK6Do3qGSNnMxmkVypGLO9AVcZGo7OMndMjPwxz7cBcOFle69+B21Kg9N6wk4JUSLg4xLDLEfAbgSqCRg/1BHwanVYzFKUoBSlKAUpSgFKUoBSlKAUpSgFKV4lkCgknAHJJ4AHzn9qA9E1WX3WQY5vpys0yiQJGrA5lRWIViPt9y4Of4qk636gnWSNYntO1MxEbs786LvIHZVZFHGPOSD8GuTl6CIpI4zFbxlZII1eKa/BBnwoCHwdlVgT8ZH81XUjRU58n7we+p2V7Ke49oZpCtwdmhKn2/Um3AAc4HtjXUgnEo9xPiHc9IuFDg2ZJWTK6RSFSAZ0Y/flcrDARjKjuqCPmpFtZTHtBprVWlEjKGm6pH7U2UkhpzgbDPJGQCB8kSf8AU68dFR5enyCJOWZ74sFO75fWcDndyCfg4HAqFniXleO8Ssj6dINkFqxQTRqfZcAdtTMFOVOW4A9/AG2WXkY0ydPla4963PtfqA17MwRUETC31YL79jjyTzj882XTfTbzxI6yWBEh1X9TqAViMjAVpw22Xk8+dlOB8ybr0xLFLDC/0gNy/wBqC+y4h2lI273twHcjwCcfAqGr8TSEnBtaM54dM+RUW1pIjWey3JUx2oeNY5kILAd0ktEysBzn3prjFebOObaQyLPlVudolinOGXPZ7RMQXPj7nfYHkA8Va/6pZj9/ZAwocK90VBHkFhcgE4YgE8+OMYAmt6XhDB1I2aYTsZDCw222LIPgnxt5wBz92zT1DrJ/kXl7/k5u0tbho5sG4XVrYo7RT7asr94ZEIIGwQbdshfHIOTuuen3JSAhJ4g0LnYq7s0wkKqHCQkhSmpAKx5ycnI5uL2yiT6aNYAwYoxkfLFg8qo4AX2lioBJ4+DzWkGAx7ixjzseC78ARPKQ2ASGBjxgjyR4qNPUuqsXnu17VvuU/VIUjnaMxTbLqjaWySq0jxrIuHcF8nEgwf441zUBhA5hj7hBnSMqwht117zAQlipBQ5DA4yMNzjgnr0eEGMCzQEyEfe+BoUVcEgZfWRj/kf5GnMftxbRR6SWw2LSkdvuyIM+MalPnOA1Xuc+lcjmrHqNuucm4UFo23WARlV7ssMnuhcewyOi+cKVULk8Cx6h1jRbgG5ugFRVEmJSGNu8MUwRhcAOgYAtgK+Xc7sCQbXplrZO9tE9nERKoRzlwQDJJKOAApXuIp4+T/keeL2r5ErQq8zlSjx9QwryFHlK4lCqrSBGLAAeRnApkNRTyiROpNxHFNLeFpJ7XCTDle+tyA2veOMRs4bAGGQZU5xWLHqUMrKgu79FeWPQpJGQQqRsrEK36ag3kK6Lk+wFgCCF8jrUMtxHcSMTLEkyRukMuXMi2xiaNZu426tcuV9mCMnGOTMt/UCvMsUckxk7sahQtomryJI6tlrRfhdSRyOB8mpM3Yi2PVYUmtZRNdSAq8kbSyxsVEyxxt7VZgPZq4UsMHIKr8fQbD+0S3lkt4gkoeYkAFF9pBIG2rHyQft2x/ixXEHrgQujTSgjvf8AooF1ELN3cEWuudo5V2GNiDjBGTsf1Eg2fvyrr33+yH9LHeDKNrTKOFjkOnDEQk4IzkQfXc0riPSfrVJH7MjztI8sqJ349TmFVDgaRIoGQT7vdknIHArtlOQKkgzSlKAUpSgFKUoBSlKAUpSgME1zPVesxXf1dnDIqyonukdFeJW2wVO/tZhqcjBxn8jFTfU/VlihlRZo4Z3hmMJdlGpVCdyGz7EOCTg8fBr5vf3bPLMrnpjyv4ZoA2swkk0MkhjKnS3ifJPhtgSMqah22Lw1Jpouv9RyAMXFqcSyyaupZMyQLFjUvk4I2yT8A/GKN6ajt5IQ11EMHp+oPBb6JDv8+SCD+3GahQdPjYdx5LDVppEiC9PScMJE3UBoypx2GSMgjnXySRW02MJKo1xat25IoysfSvuO3bZRhmGriFozqMDUcjwctEEdvxHaZLjb5dflzNlr0W3iFqGmt5OxHdJKmFzIkzuw0y3DgF1G35b8mpvoeSGG3YTyR92bGVZoiTDGiQRbAMRjthT5x7/3rn7XpMRRGa7hAMfeKt0uKQAELK4DcgOY1zqDnU7Y8GrC29NwSusTXELysZD7emW6g6/pSFg6Mu3cgc7H548FRSKindEVKleUXGSfzt1b+ufA8xehg8MaC5tT+m0Wxjz7JGSRZEy/+2I428FdPxXS9bsEne3IlUdkTLsWBY9yPtkg58/nNczF0GEOwdoe4srRKTYWowkbhEOyR+1cFEGSPcv71vTpUEgjVXjKyFtB9KQdykaMw1IVTkKchcZ/g1KjFbFalavJ3fC/DnuTIegapqJYdi0RPBIKRg+QznU8+VxjGM88IPTYVcNLEcQSxKTjhnZyGGTxgNj81R3FudZBFbLvrOq6xSsNmWWJXYAMwTO3jPzjxxkWE4lt3buGJZXBRopw2plLruOye4pi/TIPgg4IPItpRmq03xLPqHTbiBVFrmZpGRAseCqawPyxc6ohkVSTx5+SefbdP6i0j5j1RZoCNJostEJHEuucHUx9tgr4PJGfzzh6DJIAkzxK7rcOncklTRXga2ODMgYD6hlYKT4zjNWXQehLFOru1s0bAl4hcrICOzbRRkbLye5HL7uOGX84qUZyzlssOn9M6gAiyJqNLcFg8UmD+gJcln2Zhm58gggLjnz6ie7txK0jKHYWnBYFV4kEmvwpLAnLe39/FUzdEk0lzLa5MgOfrdN1PfZQMR/3bCtCcISGEJHyTUafpkyO6i7jRpUCqVuHiR37VqV10UKGZhcEa5I7vAOCKMRSTu7HSHqsrNZuXKqwmyCmoZ1yBkBiDtkAHxxn54w3qS7SGBg6DvI77GP2qRgBfPnyT8nOAOOae17pVZhcZgWBJGVb2eWWNZN2Quvb7kgZJIBllVhqa3ImpB+qkIURBiJp3BLW7uxX2kN7irjHAUEkCq2fM3VSO+le79OvoWw9WXQu4o301fsDtxIXYGSPLbbFX1253UMAuMjJxVcPVVxNFKsrQ5VrVu40cZgQNcKjsSzjBCksEkCt7c5rT1B10mAnucxkjWOfBkU9vJQ9vXjuK3588cjC5t7VxJFLfuyoxR0cSXGzMwjTC9tQyiSN14VsscZBAqEs7kupFxsqa4Z+XhxNZ6pkNsOmKRNqCRaHWKUyq7qe57lB0c8AtmRcZ8av9KgLzF00YmKjC2WBDyzJky8qVJIIGchsjmpNt6bsZYZZUuYO1Ce5I5slGuVeRWOcZ9knBC86jzzWf9X7ApDEZ4lEhLQobAKA76wFpAwyocgqMlQzEYJwBV/Ewu/0+hFXqpR5Co6e5CysJH+jLmUvJglhIPeFKgAjkHkjkjvfRXUxLbIGlWSQGXOHjYhe6+nEbMoGpQYBIHAya+ftYdPeJ7gdpN42mW3azjJVGhllUbg4OBC77FiMjBxkCrmwFpazyNHcxJKh1kC2TbEd6NWRSCdiZCi4XJ9y4+DRESu8WPpFKhdK6nHcRpJEwdGBKsARnBKnhufINTasZClKUApSlAKUpQCsGs1g0B899Y9T/vuklo9zCtu2AgmDB2W67oGo0fKJGmCQQZARnNUtpfK0sYfp7i3ZCJBm4ch2adCwOpLgpI/tIVhvkEnWrWfqlxD1S5ETMRJdWaGPtsyvGYgJCGxhNQc8fnnxXiD1Le/SxSPM+00zoutuvsEbODsdTgv7cexj7QAOSay7xcj0PhKlk1JZtz4q/pkqz1RpoQosZVR3l4PekGyRRe5yyBipiLDBzs8TKRzmttp1WUSZNu4w0EjydqXh2aLd9O3gYNzM4C5zpJsB8bJvU12VM44m/wBHI+wj57n1WhGCCPt+P868eorm4uI+3PImYb8BZGhIBT6eSQjVPI4Yec4yM0Uot7EVOz1acL6vC76fyj0l9HHZJLNBGkjlYFikLRARtapIy5KH3BWaPZtTgfcPtMRutN7pLeKFBHa2tzAHcsyGeRhI2CNXIMk3OPblTn3YC3FwqhY72NU2Dax2soUOPvIwPuyrc/txg8VtjW6Qg/WlwYnCoIX5CkxsBhPYO4G4+dc4xU2Rkqk0rO78WWV31tN537Skxd19hKvLJq+SCOUY4IPPhTgZrX9aoaL9ONF78ittIWyyRJImCwALfYBsD7lUDg8eXeXn+8YyiDGjt4VQ2faPZuHwP2HjxXm6E+I/76se7MwLQuwJjHvY4+wDeE7NwMDLH5mxTW+vqQLTq9jK1uJen20jzJbF3cJ3WeeJ5t1UR4MS6EMwxjJ4853WUdneWzbdOgiz9A69kgllmYnAIVSrjLj/AI8Z817tp3ww/wBJK79vESiK4jCZaNMNqNgMiQacHJXwBxOs5owrLO/cBKFQkkoUIpCpkyEE4b98DzTPMNx/SbunLYJ9KkSOFTQxgE4TuSM42G2T+psScHGRnitVjHaPEweFgewqlQx1MauIl1LN5HbQFjjx5r3N16yiMZERyqrqqyJHhVfUbdyRVwrsBhstlvB5qM3qfpw9rQHhQuPqLUkDcyD/ANZyDuSc8Hn8U/EWvS5Mn9y09ziOT9XuHAOPfsYXVcNgH9ZjxxzkHitf90CqHSQiNnY6PIAqRTBMv7xld1XjkHXxgCsQdat2EWkJwpEyDtzvozjb74to2OPgEjP7isx3Nu4BMDYHcbDRzIScGWQHcjI9pbByvjFMkXpcmeY7Pptulx24LhVOtu7LLrnQBcIzSgg6wxkkYJ9vyTW3o9jbXLzxRo6wqlrNGRLIrfrwaY4PtHaVVwP+tbRcWzgB7aUgymQjkEO2A5OHyBhiCPBGwxW/p/WbW3YmK0uV2WKMnRmyka4jGC5wACR4yarm+Wa6Y6Goxd/uvuVqmyIL9ucbCMgbN4d1QFAHwPdGq8YOFFeL36GITlYrgP8ArTqGlkERuIFa4kQaudSCzE8AHBAJxXm1s1EUKpHIS2mXkjYFjGO79qye3yDxwSfzUO8VXDOYm2fZc9qZvbLrG/tWbALbLkjB/ORkFmxK0KdrNr3Yn2VzaxKI0SaJJNYrnaWVWRIrMyRlCrE/7FQOCD+ea1W0nS8QskNyWEyBUDkl3kL3MZYLJrIO4hbVj7WPIHNV9jGoaJEi5Z1UbQXJXuSbwbMTcfZopUgkqB4A2xXS2FvEIUYdPuVVJC8aySjbeM9qMKJJ8jIZgoOFIBPGRklJ7NEylRjvGS9+/e9QsvSuzns3OqW6QLsSD9Pc7Y9zPhV+8bsRjPBw1a736IyE7yRGQs4cgyquXhnZmdZMITIkYBU+0jgjOasoLm3DaL0+7TVIF3ViAqx4CAOs2SVLsvtznDDnFVN1FcRujWvTSqCGZQs9t3GRscKus2pVtR+5yck51q0U+JlVlT/JdfP3zJHpv1vaWMSIZJniSPAJhwwYyXbSbKMkafTSnOTx/GT9QBr5Ur9R1UDp9v8AawKtZEAYgDqOG8NM88R/AYnwSa7v0leTyQL9SjJN/jBQpyWbGAWYZ11JwxAJx+wuczzku6UpQgUpSgFKUoBWm8m0jdv91WbwW8DPgcn+BW6sNQHySS9k7aA392hMYBbsvztIvuY9/UE7j7CPGEIGUbMncdWBvb0MxdlP09x7C+xUAJPkgLGwA8ZI44bGu7s5N5FN2vtkKlTedVJBDKD9smCy4k+0YH/Ca1LFPnU3kZ9oO5vuq4YsZFXXWUBvcIs4/f8ANUv1N9P/AC/fgWVpcOZEDXd2/dd4kR1eMM80EjqDiU4CgA5xgEDUAEGr71a0dusWqKzs7MO7tIFVVIJAduD7lGR8E1T+nLAtcwM8ySldnQC6v5SCHjUsq3DlNQjupyM7H9uM+s7vuXLL/hjVU8/J9z//ADAf5VnWnphg7f8AHdnVbtCUlhZa9PqS/TV6sk4ilihAKtqFhVMOMN/4jY/zUmaUC9khEcQjDIOIxtzGGOT/ACa5+TrINyLhVCYZGKhth7QFbBwPKg/HzV1O/wD2nJjwWjI/+ClYQqNpK/H0PRr9jhGUpaErwbtykmr/AFLJprUEgmMEEgjjgjg/9ah+oRCtvDLHFBITKVDPEkmBq5OM+DkCtXUIlkl7cKLtkmSTng55/byef34/NbPU9usdnAi+FmH8klJCSf3Jrac5aWef2ehS72mnx4O2xI6bDY9mDMdqszxxsVWOJTzg8ADIGTW9+mWqDLRQqPGSkYH5+R+ea5q6sEihtHXO08Ts/J5bCkYHxjOOP2qf1qQmaMHkaxkAnAOx55+M4xmojVds9C9bsUO8Tg8PV6O2DoOnWlg5zCluzKMZVIywH+QyBwKrLB9714mFoUDSgKqp3Pb9uR+R81VQWUkd5EwEETK6ZRZ1zqxw2Axz7lPj54rf0w/9pT/nefH9ear3km0njJr8HTpxm4vUtN1s2vL6l20PT8Mf0lVMZwxRVBJAwAQBzngfNeZLfp4j7m0WjZXYyZB/I9zHJ/aqDp9kszTB84CORg492Tg/5VA6bYJJb3kjZ3iWMpg4ALZz/OdQOal1pLhz9CIf4+jK95PDjy/Nhev9HWJ0i2IyIYSPyI0Ix/OPFYgsOmOQGitC5OBmOHJ/GMjk1TJIfo8fBlAP8FQf6Fv+dRbqxLwx+2FQW+9pgpbg5BDNjPHjHGKs6ztdIxp9gg5OM5Wy1w/f6HT9Q6TYw6js28e2cDtRjPgHwv8AFUvXUto4iY4rVirqHDQxuFB2Hg+DkAZ/ms9ZZ+xZFyGYQtlgwYEjXnYcHP5roujdMSMMAM5A2zzkj+fHzVtUp3SwZd1T7PpnP8WXjg7OxWWfTenrbwSXEFmjSIrcwwqCSAeAR+CPzWLjpdgVSS2itcxzW7F444QUAlQkkgZX2hv6Gonqjp7NdK0bRSNhFELOgYFcsBoxGykHOM/mtfpy7jW4eN4FikIYFwz8akOVKsSAOMjBwMCqKq1LS/kbT7FTlRdaDzbVZWwvk7Oy5+hzkluGGTLbH2IpP1NtgFeoPNjh8f7IZ/yI8g1PuOq3C97W/j/UjlZQ15b8D6s69v3+3NvwGzgE4yMDFTYdbsXSGI2rM5hQ6rcMqBrtbaJ1w/2qBcKQeQP1CMHNSj6l6cHBNu4VkhkOZ+AsktpISVxjUG4X9iImGBV1TMJdsk+C57fcsj1iVTbH6tDq7gq91Ao4mU4kKzkkrF/7zggEZ91Xfo6+la4nWSZZFKgjM8btlndlwkbsAvbIw2EyAPbwTXF2/WemEjFs+QkEwDXBwrSvaOVbI4CF4ucHIDj81e/2f9Xs3udYIHiZraBtnlDnXtWxAwfdjV4xt4JR/HzZRszKdfVFxsvLrfmfSqVgVmtDkFKUoBSlKAVhqzSgPm3XekGS4nb6S7YmXUNHd3SRtkL7tVICrjfOBjgDJJqt6Z6YlJAltbrY6+5b6+RRlo1OcljwWd/P2+AdWNdb6/6B9RHv3TCI0cu2PACkg53XXU5Oc85riLm1AkmbuLrudR9XCxLd6dyGVZfcAoZce0/pgc6HNHe50xjBx3V/EsLHpXYkgd7W6VjLbqHa9uiCzr7zo+c6njGTwOSMVddFghDrOUu2lDSE/pEpudgSMKCRycc1ypsYhCNrtEf9AMRM832wdlxi2kLFTKsj59vuUZqZLaW7d3F3BrMNtTHOc9k7EuWOx4ikwCdW9xCmqtX3RrB6bqM7J4dkzqurfT3jDZLraLKtpFyCwVsNkHBxqf8AP96iiG2hkSXW92XRRtAxXIQRLsVT8AfI5rnrmONs7XQwgWZn+nn1VVEVqWUKB25RJbPjjC7Nx81M6hDAtqzzBXSG8upRq0gZpQZJSFVVYMBHnBOOFz7eajSnK7RLqVIU1CE3ba1uD33J5soDzpdkHn/YuRzz/ueOa3G1gMXbaO8Ch+57YH221I/3ORgnjFVMFjbMG+0Ed4MpkkJ+76d+BGRy0eOPc3yD4rbDHBAyyKQzIdwA8rHLIo8dsDOqjPIPHJ+KtojyMviKyf8As8Fhdi2ljgjMfUAIVKoRaTZIOPOYzz7R+K33U0UyjMN17eATbTKw/qvj+a5duiWUSRL+mdJIk2WSZXyjOTjtw+xcyO2QQMjO2QTUnq/pawtZY44xcGVWtF9rBFRHm0jJKpqOSxAxg4PyxJWishTr1Gkm8Xt47+pd9PS2gcSGG5LL4ZoJcL8ZwFAzj581C/010+K4eYSTdwlyysjagv8Adxpkf1qB02ysCbZT3e47ewK5IxDOUX71U/eOVUcZJxjJMhry0RZSbi60RXKnnDKjLC5Rse/WQ5+POcECo/8APoav4ptp3yreHImWfUbWMswM53BX/ZOTzycAL55/5fmvFtd2MMM8f980lVA7NA/tA4XB0AGSfnzVVfdL6dLJMbnv7g26Lk6ynZTMoYMihCAn58AZOTg77XoHSV7YiWXE307qcEqdmbsluMghthz8k+RS0GQ5dpjffNn5ZRbxX9sitFiVlYtw0bZOAoOMAeML48f0qFI/T1K90XB2zqojk93Az9q7EYI+fFRYunWIi3eOVVDuPz/s8ZJOAM8DI/II5waiXPRenySyR9l8JJbRhmZgrd8AZUKhxxqRnzjJxgUahbIg+0ptxbvx+h1U7w3qRtHHKETdAAqx4xgEaycjGBjire2uXHiGQ5/Bi/6uK4xLDp6R6qZljQEoAPKu6x7J7eQGVf8An816vun2n0yXSG5YRThBGR7o3NwncCp7Sjhh8MD8e7Opm6vgzcG4rvG0l02v4l71zp0Uh7ssMsZyimQSQpkkhUBy+C2SAOM+B+Krr/pS20YZIpFZpIFMk0kJ4aVCw+7ywB8DJ8VyQMSpIDBce9Y291oCheO4ml9w7ueYi0eOPbn9xW+CYPcMwWbMsisf7qkCHtOt5lmeUIT28rnz8+DmqWzfTk6ta0d33z08rPbH3LW4lvnkcL2t0a4YxhYgojkDrbnBBLYwG/UAO22eMGtf0/UgsjCK2ExhjwywQj9Yadzk/cG1PubAGFwrcU6t1OGa6W6DqnMGG79mdVjDhsFbjywuIcYHynw1UO8X0xi70HuILEvaHOImjDYa5IEmSxLLjJQgk4ybuUuRyqlSaV5224efkXVwLgu5M0RCSTawOUMewa6mUOMbHSL6Q4/wrnGNatvTkV68tgT2+wq7SdpIUDApcBCdSdvutSAnt8njGKrf9B3EyxSpE0uztKJB2XADwLbkA97k/ppKGBI+35Fdd6F9PPaRNtx3O0dCACrLEkbZwzDLMpbgnzUpyvlEThSUbxld8rHTClKVc5hSlKAUpSgFKUoDVc2yyoyOoZHBVlPIKkYIP7EV8/676XnhE8iixEIPsX6KSRwCWIGIySzGVhwo8E8V9FpQHxO66XddxmCRq2MAr0u9UAKdlwpRlJ5k51yfbz4rZP0q/DMN1PDg69NnI1dXBXIgww9/jDcZ5HhvrHUOhQTktJFG7a6hnjVyByeNgfk5qgX+zWD5bIAGB9NYecEMf/8AP88cft/lUFkzhruKdl1/RmndLkszxRwkHV1UBZVRh/fROxJVgQ55AJFW3011MRb9u0ZCQxUKje9n0kfTuA+63M3tLAYA9zFiq9JJ/ZpasDsSWJB37Vorf4uMrAMjJzznwPjIOm5/s3iSOfsyMkjxuqMVhAQt85jjVxxlThvBbzmjJjlpNlHb9LvCkRjijkkWORLkAW2FuTKjufbNwcPM2BgknnGQFlS9JvM4+ni1zkDVM4AdVwe4P8AQf8fg68wv9AJ9v11opWeUtGk+BGZO3rrnLCVDGyjwceCORWy0s1kNy/1NsivLLhTcDLK12kisSrEL+n7V1/8AaDOPnNSfI6pUae6qe/MmXXTLoO3agQpsxXbQMcpk5IkwMyYBAA4/rWrqlpezSd1rWLuLpz3JFBMeJI9gk4HEpPkHj+eNktrDvLi6gxIp0X6hFOjalQQDygVDggngePIOVt1RomNzbjt5z+on27M2FHAzqwGRr+cHgVbfdGSSjmMyrh6bduIh9JC0Pej4E8unbaUyvIV+pwzB+QuDnxsQMGFeSyJlbiyt4+6pD5u5MYaQSSiNVkPby2rcYyePBzVgrojKrTrtGoQnExOUiZXVcA5RicnI5PjPFe4b+NEijEv2gcrJKmS5HJDQsQdkYcngN+4qFFPdFpVZRzGbfmQ5/UKSM8rRQdx2SRmWeQEPGskaa4bj2eccEOBg+RKsusJL3HMcZMb2ariZyWPdKxksXPgnPPn5r1aXuQhZ52B7ZD94BWLRvKBqUDcorD58Z4JrB6mGFsp+qXvFGWQXEIYCXAi3AUsqtpkcf4j+4qfwhKs7b/YgdR9Q23bbaFTtjI+pdUxc9/cFww7YLW7cYwdl8ZOJZ6zGzTusCBlVGBM7+5reCCZNkVyuVSQLsCc6kZ5JrR065EpgTe9PdWAA/UQqoMwlZM6xbDlG/ONV+PM2djbzEObyQwyRZUXUZDkwmfDAxpsukBByedm/NV/DuatVU9Nn5voVvVOv26CeNI4XKxqxImlZAVlgcoMMuF2l2yhIOv48XnqGeCKT6CeFZIrh45mxK8bM81ww9o2LNh1DkKRhdj8YO6D1ei5BGUAXTESA6/Si692z4J0woxjwP5r03qSMu9wI3DhY4jcOkWq9xO9GG/U8ZkwSB5bGeaJx5iVOq1Zxdt9zlbLpvS2NopsBGblIXX+/TkhZjJoQuw3ClCXxjQMnnPELpkllpbyfSgFIpXmMVzOTIfollIjIkGjeVZDnAOOcmul6z6zu45CI3tkVwhtxJDNvo6owBAX2e3fOTg4A88Vpl9fzq3E1loRKyMI5skYmMZVdfcCrWhODwFk/kXs+ZzXit4mmPqFkBCVsVJfji8LKAk1vbKVPIIJki8hT7TkZHNj6f6jYyT2qC0jX6iLOWk7xDMJiQF1PwknvbXO7Yzls6P8AX51KbS2oCYLqsUxIRRGzlP0/cuUuft8Exc48zOh+qp5Lm0iMtrJu0iyduOQMAsezBSFwMSCUYOAwUHIOcrMhuPI+hQQqiqqgKqgBVAAAAGAABwAB+K94oKzVjIUpSgFKUoBSlKAUpSgFKUoBSlKAVgis0oD5P609Nww3LN2iRLmQMLaJ13J9wZ5JlyxYsxAXxJ8+Kqk6GjR4S3mOc+LSNldQ0YTJW6IIDAnPJHvz8Z+0TQKw9wB/kZr571P0f2JTPI26mVWB7Msj6C4WcK7ZIChVKA4CgYzVXdbGsFGX+zsUFx0BnDK9nchUibBMUf2xwYCrqxZWKsVAzw5IH2gj0vSZ1OFsZhGfaQY/ccM2cdu4CBdFTGBjI/7xJjXlpEIpAJYi78hMJEoZoZY9yJJFxlipyMlSOQ3FW13ZWitM/wBTF+oWyojdlIMkUiowBGUxHIp1+Hb96rqfI2dGmvzryZ5aa8hi2eCU8Fv9kMRqm8ZEncugBkhHGrfbjPnFep7mdSjzWs/bEiHHZhAPuOurG6JDnwCD5KnHwZvS/TQnV1guVJWBoXYKxOWRwuPcdVBYEFSMhMHJyw6bpHphoriWR3V1Zt1XU5D5YhtmJIwrFdfHyMcAE23sRKMIxxJPwOR6p0QW0sZeCJ2ZFy4BDEFdGXaW5BBxsBweDjnFRoSImVns1LoqBBqo1KBXi5a4fVANh4ONgByCD3nqj0sl4q4OkikEPhDx4IO6sMfPjPtHNcFf+nntipmV1OGbYJBImExvsYoMganyQDycfOLWRl3kuZar1pUyU6cq9rtsuAHYakJFqsQLcGV+R4XJ5zivN36vi2nMlqm6AvIHimQ4WOVFLExnHtWdNuR8AttVO/SHAJWCRsbHm3ZfhioGLM5zxnnjP81aQdWu7WzgWKN91+od1Nu8inW4Ya7BEKkKScdteOc/Bh2SuXpqdSWlPL6lLF6utE3L2kUqzSZ0kuImEXaiREAVYNVUKwQcknVuTjl1r+0C1aGSE2ypE7DcQ3EI7gjEoAO8X4t4wMYOHjwRnFXfWPUl7m5jwQdbsxosUinEMkSx6SI2ZMqxJ1xgnB/AlzdVvYXvFDSsxuFEX92d1WLtlhgjOFJwvAY7KScb5FNUeR1dzWxLXnh4W+n7HKXnrOxnnuHn7ccnejjjWa3julTSNom7ZH2juCN8nGQBjIJxp/1l6UcavbePaB0mMkPhMfz7mII4PJHkZrrH6peuys5lAkh6c4jWKUKrPKgnwUPBX35BOSGA8Jzuf1H1Id/9PBBGAbeTETfVJEFznEwaAtJlfGPip1ozXZZrZr+/A5MdX6dJ+pF9Pr28tnpa4wEIdsgfaSkp14GrHnivoHpj00scpmMduRj9F47aOJwzF+59oyFIKgcnPvJ8ip3pgvMnduFHfjeeIPoyZQSYBCk8bBVP+Xmr0CrrOTlneLcXYzSlKsZilKUApSlAKUpQClKUApSlAKUpQClKUArGKzSgKuf03byEs8eSSSTs/k+fB481iT0xbMcmIZ+Ts3PO3ODzzz/T8CrWlAYArNKUArBrNKA+d+svRyozTxRwdvO0u626hAOTjNrKzFjnnJOWHGPFXY9dmtR2lmhiiQyK+rhxEB75SqrYxgSLy2GJXJII/H1aSMMCGAIIwQRkEfvmvnnXvS9wkrCBJpImGV1lnYqx+4OXvYhjxgKv28E8VDuWVuJVT2PUrd5pIg3efc92KC0buKfHKxfLDbBwScZqRfeq50fVpooTliElXqWzJtIEzxgZxH9v/ex8V1noW2mihkjljdAshKB1AOH/AFG5E0u/uY5bbyT+DXS4okHJt5OJ6DJeXSRTRzoYXfkp3gdFMgfIuwxBzoOFHg/BrsIrcjGWZv51/wDtUVuArNSVMAVmlKAUpSgFKUoBSlKAUpSgFKUoBSlKAUpSgFKUoBSlKAUpSgFKUoBSlKAUpSgFK1zTBQeRnBIGfOBmvQkHAyMkZx80B6pWAwoGH5oDNKwHH5rDSAcZ5PgfJoDJNZqFdENg+dedcr8485P7Ef1rfBkD3EZ8+fGaA3UrGwrOaAUpTNAKUpQClKUApSlAKUpQClKUApSlAKUpQClKUApSlAKUpQEW4hJ21Ayw12J8Dn/z8V6EHMmf8QAB+cY/8K3mlAQ47bhxqQGGCSR4HAAx4GM//wAaSRMQw1wCoGMj8nP/AIVLpQEcwnJIHl0/HgAf/nisxxEs7MAM4A+Tgfv/ACa30FAROw2rAAAYAUcZOPJOP8v6V6e3JLcDl0P/AAjX/wAjxUo1igIrW5K8g5DORgjIyWwRnjODXoKQECjAGMgYPn9yf5/c1JpQEMGXj/8AX8pk/wD1D/SpMecDPnAz/PzXoVmgP//Z"/>
          <p:cNvSpPr>
            <a:spLocks noChangeAspect="1" noChangeArrowheads="1"/>
          </p:cNvSpPr>
          <p:nvPr/>
        </p:nvSpPr>
        <p:spPr bwMode="auto">
          <a:xfrm>
            <a:off x="90311" y="-273944"/>
            <a:ext cx="433493" cy="57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646" tIns="72823" rIns="145646" bIns="72823"/>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nl-BE">
              <a:latin typeface="Calibri" pitchFamily="34" charset="0"/>
            </a:endParaRPr>
          </a:p>
        </p:txBody>
      </p:sp>
      <p:sp>
        <p:nvSpPr>
          <p:cNvPr id="11272" name="AutoShape 10" descr="data:image/jpeg;base64,/9j/4AAQSkZJRgABAQAAAQABAAD/2wCEAAkGBhIQERAUEhQWFRQUFhQYFRUXFRYYGRgWGBkYGBcgGh4XHyogGhkkGRkVHzIkIygsLSwsGx4xODIuNSYsLCkBCQoKDgwOGg8PGi8lHyUzLC0sKjAwMSwvLiopLDAsLiwqLykpLCwpLyosMCwsLCwqNCwpLCwsLCw0LSwpLCwvKf/AABEIAMkA+wMBIgACEQEDEQH/xAAbAAEAAgMBAQAAAAAAAAAAAAAABAUBAwYCB//EAEMQAAIBBAEDAwMDAQQHBAsBAAECAwAEERIhBRMxBiJBFDJRI2FxkQckQoEVFjNSgrHBJWKh0UNEU3OTsrPC4eLwNP/EABkBAQADAQEAAAAAAAAAAAAAAAABAgMEBf/EADIRAAIBAwIDBgQGAwEAAAAAAAABAgMRIRIxQVFhBBOBkaHwFHGx4SJCUsHR8QUyYiP/2gAMAwEAAhEDEQA/APuNKUoBSlKAUpSgFKUoBSlKAUpSgFKUoBSlKAUpSgFKUoBSlKAUpSgFKUoBSlKAUpSgFKUoBSlKAUpSgFKUoBSlKAUpSgFKUoBSlYzQGaVjNM0BmlYzTNAZpWM1mgFKUoBSlKAUpSgFKUoBSlKAUpSgFKUoBSlKAUpSgFKUoBSsE1zXU7+9NwotkV4dGw2qlTKvcDLIxkVo1BEYBVXzlvxwJSudNVV1X1LBbMiykgvuRhS2FTXcnHgDdf6/sa5GX1H1ONrZZEVTLIFAMadx17tujEqshC4V5j7CxAVScDJqLd2fVJogWhUTCKaQMsUYInNvAyYy5G4lM8Yf/l81uX7t80XM/wDaZavqIZTswJwbeVyTsUAAUj3bA8fPFc71D1207iOO6li32G0dqGzlNlKAyF1YBGbTBztjPxVinS73262kLDa60EsUX6aoWeBRydVkyq4XAXBPzUqHplybWFzaxrcLcx4Cwxowg3UOTq2B7QQcHkAcUuNBCi9QvMJNeqECKEXDlbAKDEO0+RuTlWjwceT3cg4woiw+s5QoaTqJTGpZW6eudBOYyzMsmgViCpIOF1PgqxrLv1CGMSS2sAykCOVtIsrk2Y1+/wBwBlukAOAO3nIFbLmy6gYyosYlP0zAawwjEoWV4dSr5Vg+uR4DO2D4NLk931Rol9XPJb6t1CSJ17kchWyUyue72VZQrkIdigGv5Oeft9dV9WyRGQxX8jLJLN28WcbBCquxUNJICUHbcDjOeft4qbP02+MiYtoMNJIGJtIjpH9Wqp/jBP6Ref8Acj4PnwtnfsHJsbcEwwOB9NEczaQq2ff9ykzrg/4VXB/3lyNHVEe49SOzj/tV1w0rjFjiMIirJh/cSV0IAycnb8ipVl/aiMKDrqc/qP3jzjYqSseCwDIMDJJYDHFRLwX1vHJM0IRu3AVEdtGcTNdMk+Amz7PEyseCCGPPt51fVXj52urhQxbITp10AAR8ZtjjBI/OFyCWIzS4082dVH/aTZjCySe4cOUSR0VhsCCQuQQVPkDyP3x1anNfKrmW71AeeVgyhsN0+5cZ2UqxH0vDAqx1YcEg4OK6Do3qGSNnMxmkVypGLO9AVcZGo7OMndMjPwxz7cBcOFle69+B21Kg9N6wk4JUSLg4xLDLEfAbgSqCRg/1BHwanVYzFKUoBSlKAUpSgFKUoBSlKAUpSgFKV4lkCgknAHJJ4AHzn9qA9E1WX3WQY5vpys0yiQJGrA5lRWIViPt9y4Of4qk636gnWSNYntO1MxEbs786LvIHZVZFHGPOSD8GuTl6CIpI4zFbxlZII1eKa/BBnwoCHwdlVgT8ZH81XUjRU58n7we+p2V7Ke49oZpCtwdmhKn2/Um3AAc4HtjXUgnEo9xPiHc9IuFDg2ZJWTK6RSFSAZ0Y/flcrDARjKjuqCPmpFtZTHtBprVWlEjKGm6pH7U2UkhpzgbDPJGQCB8kSf8AU68dFR5enyCJOWZ74sFO75fWcDndyCfg4HAqFniXleO8Ssj6dINkFqxQTRqfZcAdtTMFOVOW4A9/AG2WXkY0ydPla4963PtfqA17MwRUETC31YL79jjyTzj882XTfTbzxI6yWBEh1X9TqAViMjAVpw22Xk8+dlOB8ybr0xLFLDC/0gNy/wBqC+y4h2lI273twHcjwCcfAqGr8TSEnBtaM54dM+RUW1pIjWey3JUx2oeNY5kILAd0ktEysBzn3prjFebOObaQyLPlVudolinOGXPZ7RMQXPj7nfYHkA8Va/6pZj9/ZAwocK90VBHkFhcgE4YgE8+OMYAmt6XhDB1I2aYTsZDCw222LIPgnxt5wBz92zT1DrJ/kXl7/k5u0tbho5sG4XVrYo7RT7asr94ZEIIGwQbdshfHIOTuuen3JSAhJ4g0LnYq7s0wkKqHCQkhSmpAKx5ycnI5uL2yiT6aNYAwYoxkfLFg8qo4AX2lioBJ4+DzWkGAx7ixjzseC78ARPKQ2ASGBjxgjyR4qNPUuqsXnu17VvuU/VIUjnaMxTbLqjaWySq0jxrIuHcF8nEgwf441zUBhA5hj7hBnSMqwht117zAQlipBQ5DA4yMNzjgnr0eEGMCzQEyEfe+BoUVcEgZfWRj/kf5GnMftxbRR6SWw2LSkdvuyIM+MalPnOA1Xuc+lcjmrHqNuucm4UFo23WARlV7ssMnuhcewyOi+cKVULk8Cx6h1jRbgG5ugFRVEmJSGNu8MUwRhcAOgYAtgK+Xc7sCQbXplrZO9tE9nERKoRzlwQDJJKOAApXuIp4+T/keeL2r5ErQq8zlSjx9QwryFHlK4lCqrSBGLAAeRnApkNRTyiROpNxHFNLeFpJ7XCTDle+tyA2veOMRs4bAGGQZU5xWLHqUMrKgu79FeWPQpJGQQqRsrEK36ag3kK6Lk+wFgCCF8jrUMtxHcSMTLEkyRukMuXMi2xiaNZu426tcuV9mCMnGOTMt/UCvMsUckxk7sahQtomryJI6tlrRfhdSRyOB8mpM3Yi2PVYUmtZRNdSAq8kbSyxsVEyxxt7VZgPZq4UsMHIKr8fQbD+0S3lkt4gkoeYkAFF9pBIG2rHyQft2x/ixXEHrgQujTSgjvf8AooF1ELN3cEWuudo5V2GNiDjBGTsf1Eg2fvyrr33+yH9LHeDKNrTKOFjkOnDEQk4IzkQfXc0riPSfrVJH7MjztI8sqJ349TmFVDgaRIoGQT7vdknIHArtlOQKkgzSlKAUpSgFKUoBSlKAUpSgME1zPVesxXf1dnDIqyonukdFeJW2wVO/tZhqcjBxn8jFTfU/VlihlRZo4Z3hmMJdlGpVCdyGz7EOCTg8fBr5vf3bPLMrnpjyv4ZoA2swkk0MkhjKnS3ifJPhtgSMqah22Lw1Jpouv9RyAMXFqcSyyaupZMyQLFjUvk4I2yT8A/GKN6ajt5IQ11EMHp+oPBb6JDv8+SCD+3GahQdPjYdx5LDVppEiC9PScMJE3UBoypx2GSMgjnXySRW02MJKo1xat25IoysfSvuO3bZRhmGriFozqMDUcjwctEEdvxHaZLjb5dflzNlr0W3iFqGmt5OxHdJKmFzIkzuw0y3DgF1G35b8mpvoeSGG3YTyR92bGVZoiTDGiQRbAMRjthT5x7/3rn7XpMRRGa7hAMfeKt0uKQAELK4DcgOY1zqDnU7Y8GrC29NwSusTXELysZD7emW6g6/pSFg6Mu3cgc7H548FRSKindEVKleUXGSfzt1b+ufA8xehg8MaC5tT+m0Wxjz7JGSRZEy/+2I428FdPxXS9bsEne3IlUdkTLsWBY9yPtkg58/nNczF0GEOwdoe4srRKTYWowkbhEOyR+1cFEGSPcv71vTpUEgjVXjKyFtB9KQdykaMw1IVTkKchcZ/g1KjFbFalavJ3fC/DnuTIegapqJYdi0RPBIKRg+QznU8+VxjGM88IPTYVcNLEcQSxKTjhnZyGGTxgNj81R3FudZBFbLvrOq6xSsNmWWJXYAMwTO3jPzjxxkWE4lt3buGJZXBRopw2plLruOye4pi/TIPgg4IPItpRmq03xLPqHTbiBVFrmZpGRAseCqawPyxc6ohkVSTx5+SefbdP6i0j5j1RZoCNJostEJHEuucHUx9tgr4PJGfzzh6DJIAkzxK7rcOncklTRXga2ODMgYD6hlYKT4zjNWXQehLFOru1s0bAl4hcrICOzbRRkbLye5HL7uOGX84qUZyzlssOn9M6gAiyJqNLcFg8UmD+gJcln2Zhm58gggLjnz6ie7txK0jKHYWnBYFV4kEmvwpLAnLe39/FUzdEk0lzLa5MgOfrdN1PfZQMR/3bCtCcISGEJHyTUafpkyO6i7jRpUCqVuHiR37VqV10UKGZhcEa5I7vAOCKMRSTu7HSHqsrNZuXKqwmyCmoZ1yBkBiDtkAHxxn54w3qS7SGBg6DvI77GP2qRgBfPnyT8nOAOOae17pVZhcZgWBJGVb2eWWNZN2Quvb7kgZJIBllVhqa3ImpB+qkIURBiJp3BLW7uxX2kN7irjHAUEkCq2fM3VSO+le79OvoWw9WXQu4o301fsDtxIXYGSPLbbFX1253UMAuMjJxVcPVVxNFKsrQ5VrVu40cZgQNcKjsSzjBCksEkCt7c5rT1B10mAnucxkjWOfBkU9vJQ9vXjuK3588cjC5t7VxJFLfuyoxR0cSXGzMwjTC9tQyiSN14VsscZBAqEs7kupFxsqa4Z+XhxNZ6pkNsOmKRNqCRaHWKUyq7qe57lB0c8AtmRcZ8av9KgLzF00YmKjC2WBDyzJky8qVJIIGchsjmpNt6bsZYZZUuYO1Ce5I5slGuVeRWOcZ9knBC86jzzWf9X7ApDEZ4lEhLQobAKA76wFpAwyocgqMlQzEYJwBV/Ewu/0+hFXqpR5Co6e5CysJH+jLmUvJglhIPeFKgAjkHkjkjvfRXUxLbIGlWSQGXOHjYhe6+nEbMoGpQYBIHAya+ftYdPeJ7gdpN42mW3azjJVGhllUbg4OBC77FiMjBxkCrmwFpazyNHcxJKh1kC2TbEd6NWRSCdiZCi4XJ9y4+DRESu8WPpFKhdK6nHcRpJEwdGBKsARnBKnhufINTasZClKUApSlAKUpQCsGs1g0B899Y9T/vuklo9zCtu2AgmDB2W67oGo0fKJGmCQQZARnNUtpfK0sYfp7i3ZCJBm4ch2adCwOpLgpI/tIVhvkEnWrWfqlxD1S5ETMRJdWaGPtsyvGYgJCGxhNQc8fnnxXiD1Le/SxSPM+00zoutuvsEbODsdTgv7cexj7QAOSay7xcj0PhKlk1JZtz4q/pkqz1RpoQosZVR3l4PekGyRRe5yyBipiLDBzs8TKRzmttp1WUSZNu4w0EjydqXh2aLd9O3gYNzM4C5zpJsB8bJvU12VM44m/wBHI+wj57n1WhGCCPt+P868eorm4uI+3PImYb8BZGhIBT6eSQjVPI4Yec4yM0Uot7EVOz1acL6vC76fyj0l9HHZJLNBGkjlYFikLRARtapIy5KH3BWaPZtTgfcPtMRutN7pLeKFBHa2tzAHcsyGeRhI2CNXIMk3OPblTn3YC3FwqhY72NU2Dax2soUOPvIwPuyrc/txg8VtjW6Qg/WlwYnCoIX5CkxsBhPYO4G4+dc4xU2Rkqk0rO78WWV31tN537Skxd19hKvLJq+SCOUY4IPPhTgZrX9aoaL9ONF78ittIWyyRJImCwALfYBsD7lUDg8eXeXn+8YyiDGjt4VQ2faPZuHwP2HjxXm6E+I/76se7MwLQuwJjHvY4+wDeE7NwMDLH5mxTW+vqQLTq9jK1uJen20jzJbF3cJ3WeeJ5t1UR4MS6EMwxjJ4853WUdneWzbdOgiz9A69kgllmYnAIVSrjLj/AI8Z817tp3ww/wBJK79vESiK4jCZaNMNqNgMiQacHJXwBxOs5owrLO/cBKFQkkoUIpCpkyEE4b98DzTPMNx/SbunLYJ9KkSOFTQxgE4TuSM42G2T+psScHGRnitVjHaPEweFgewqlQx1MauIl1LN5HbQFjjx5r3N16yiMZERyqrqqyJHhVfUbdyRVwrsBhstlvB5qM3qfpw9rQHhQuPqLUkDcyD/ANZyDuSc8Hn8U/EWvS5Mn9y09ziOT9XuHAOPfsYXVcNgH9ZjxxzkHitf90CqHSQiNnY6PIAqRTBMv7xld1XjkHXxgCsQdat2EWkJwpEyDtzvozjb74to2OPgEjP7isx3Nu4BMDYHcbDRzIScGWQHcjI9pbByvjFMkXpcmeY7Pptulx24LhVOtu7LLrnQBcIzSgg6wxkkYJ9vyTW3o9jbXLzxRo6wqlrNGRLIrfrwaY4PtHaVVwP+tbRcWzgB7aUgymQjkEO2A5OHyBhiCPBGwxW/p/WbW3YmK0uV2WKMnRmyka4jGC5wACR4yarm+Wa6Y6Goxd/uvuVqmyIL9ucbCMgbN4d1QFAHwPdGq8YOFFeL36GITlYrgP8ArTqGlkERuIFa4kQaudSCzE8AHBAJxXm1s1EUKpHIS2mXkjYFjGO79qye3yDxwSfzUO8VXDOYm2fZc9qZvbLrG/tWbALbLkjB/ORkFmxK0KdrNr3Yn2VzaxKI0SaJJNYrnaWVWRIrMyRlCrE/7FQOCD+ea1W0nS8QskNyWEyBUDkl3kL3MZYLJrIO4hbVj7WPIHNV9jGoaJEi5Z1UbQXJXuSbwbMTcfZopUgkqB4A2xXS2FvEIUYdPuVVJC8aySjbeM9qMKJJ8jIZgoOFIBPGRklJ7NEylRjvGS9+/e9QsvSuzns3OqW6QLsSD9Pc7Y9zPhV+8bsRjPBw1a736IyE7yRGQs4cgyquXhnZmdZMITIkYBU+0jgjOasoLm3DaL0+7TVIF3ViAqx4CAOs2SVLsvtznDDnFVN1FcRujWvTSqCGZQs9t3GRscKus2pVtR+5yck51q0U+JlVlT/JdfP3zJHpv1vaWMSIZJniSPAJhwwYyXbSbKMkafTSnOTx/GT9QBr5Ur9R1UDp9v8AawKtZEAYgDqOG8NM88R/AYnwSa7v0leTyQL9SjJN/jBQpyWbGAWYZ11JwxAJx+wuczzku6UpQgUpSgFKUoBWm8m0jdv91WbwW8DPgcn+BW6sNQHySS9k7aA392hMYBbsvztIvuY9/UE7j7CPGEIGUbMncdWBvb0MxdlP09x7C+xUAJPkgLGwA8ZI44bGu7s5N5FN2vtkKlTedVJBDKD9smCy4k+0YH/Ca1LFPnU3kZ9oO5vuq4YsZFXXWUBvcIs4/f8ANUv1N9P/AC/fgWVpcOZEDXd2/dd4kR1eMM80EjqDiU4CgA5xgEDUAEGr71a0dusWqKzs7MO7tIFVVIJAduD7lGR8E1T+nLAtcwM8ySldnQC6v5SCHjUsq3DlNQjupyM7H9uM+s7vuXLL/hjVU8/J9z//ADAf5VnWnphg7f8AHdnVbtCUlhZa9PqS/TV6sk4ilihAKtqFhVMOMN/4jY/zUmaUC9khEcQjDIOIxtzGGOT/ACa5+TrINyLhVCYZGKhth7QFbBwPKg/HzV1O/wD2nJjwWjI/+ClYQqNpK/H0PRr9jhGUpaErwbtykmr/AFLJprUEgmMEEgjjgjg/9ah+oRCtvDLHFBITKVDPEkmBq5OM+DkCtXUIlkl7cKLtkmSTng55/byef34/NbPU9usdnAi+FmH8klJCSf3Jrac5aWef2ehS72mnx4O2xI6bDY9mDMdqszxxsVWOJTzg8ADIGTW9+mWqDLRQqPGSkYH5+R+ea5q6sEihtHXO08Ts/J5bCkYHxjOOP2qf1qQmaMHkaxkAnAOx55+M4xmojVds9C9bsUO8Tg8PV6O2DoOnWlg5zCluzKMZVIywH+QyBwKrLB9714mFoUDSgKqp3Pb9uR+R81VQWUkd5EwEETK6ZRZ1zqxw2Axz7lPj54rf0w/9pT/nefH9ear3km0njJr8HTpxm4vUtN1s2vL6l20PT8Mf0lVMZwxRVBJAwAQBzngfNeZLfp4j7m0WjZXYyZB/I9zHJ/aqDp9kszTB84CORg492Tg/5VA6bYJJb3kjZ3iWMpg4ALZz/OdQOal1pLhz9CIf4+jK95PDjy/Nhev9HWJ0i2IyIYSPyI0Ix/OPFYgsOmOQGitC5OBmOHJ/GMjk1TJIfo8fBlAP8FQf6Fv+dRbqxLwx+2FQW+9pgpbg5BDNjPHjHGKs6ztdIxp9gg5OM5Wy1w/f6HT9Q6TYw6js28e2cDtRjPgHwv8AFUvXUto4iY4rVirqHDQxuFB2Hg+DkAZ/ms9ZZ+xZFyGYQtlgwYEjXnYcHP5roujdMSMMAM5A2zzkj+fHzVtUp3SwZd1T7PpnP8WXjg7OxWWfTenrbwSXEFmjSIrcwwqCSAeAR+CPzWLjpdgVSS2itcxzW7F444QUAlQkkgZX2hv6Gonqjp7NdK0bRSNhFELOgYFcsBoxGykHOM/mtfpy7jW4eN4FikIYFwz8akOVKsSAOMjBwMCqKq1LS/kbT7FTlRdaDzbVZWwvk7Oy5+hzkluGGTLbH2IpP1NtgFeoPNjh8f7IZ/yI8g1PuOq3C97W/j/UjlZQ15b8D6s69v3+3NvwGzgE4yMDFTYdbsXSGI2rM5hQ6rcMqBrtbaJ1w/2qBcKQeQP1CMHNSj6l6cHBNu4VkhkOZ+AsktpISVxjUG4X9iImGBV1TMJdsk+C57fcsj1iVTbH6tDq7gq91Ao4mU4kKzkkrF/7zggEZ91Xfo6+la4nWSZZFKgjM8btlndlwkbsAvbIw2EyAPbwTXF2/WemEjFs+QkEwDXBwrSvaOVbI4CF4ucHIDj81e/2f9Xs3udYIHiZraBtnlDnXtWxAwfdjV4xt4JR/HzZRszKdfVFxsvLrfmfSqVgVmtDkFKUoBSlKAVhqzSgPm3XekGS4nb6S7YmXUNHd3SRtkL7tVICrjfOBjgDJJqt6Z6YlJAltbrY6+5b6+RRlo1OcljwWd/P2+AdWNdb6/6B9RHv3TCI0cu2PACkg53XXU5Oc85riLm1AkmbuLrudR9XCxLd6dyGVZfcAoZce0/pgc6HNHe50xjBx3V/EsLHpXYkgd7W6VjLbqHa9uiCzr7zo+c6njGTwOSMVddFghDrOUu2lDSE/pEpudgSMKCRycc1ypsYhCNrtEf9AMRM832wdlxi2kLFTKsj59vuUZqZLaW7d3F3BrMNtTHOc9k7EuWOx4ikwCdW9xCmqtX3RrB6bqM7J4dkzqurfT3jDZLraLKtpFyCwVsNkHBxqf8AP96iiG2hkSXW92XRRtAxXIQRLsVT8AfI5rnrmONs7XQwgWZn+nn1VVEVqWUKB25RJbPjjC7Nx81M6hDAtqzzBXSG8upRq0gZpQZJSFVVYMBHnBOOFz7eajSnK7RLqVIU1CE3ba1uD33J5soDzpdkHn/YuRzz/ueOa3G1gMXbaO8Ch+57YH221I/3ORgnjFVMFjbMG+0Ed4MpkkJ+76d+BGRy0eOPc3yD4rbDHBAyyKQzIdwA8rHLIo8dsDOqjPIPHJ+KtojyMviKyf8As8Fhdi2ljgjMfUAIVKoRaTZIOPOYzz7R+K33U0UyjMN17eATbTKw/qvj+a5duiWUSRL+mdJIk2WSZXyjOTjtw+xcyO2QQMjO2QTUnq/pawtZY44xcGVWtF9rBFRHm0jJKpqOSxAxg4PyxJWishTr1Gkm8Xt47+pd9PS2gcSGG5LL4ZoJcL8ZwFAzj581C/010+K4eYSTdwlyysjagv8Adxpkf1qB02ysCbZT3e47ewK5IxDOUX71U/eOVUcZJxjJMhry0RZSbi60RXKnnDKjLC5Rse/WQ5+POcECo/8APoav4ptp3yreHImWfUbWMswM53BX/ZOTzycAL55/5fmvFtd2MMM8f980lVA7NA/tA4XB0AGSfnzVVfdL6dLJMbnv7g26Lk6ynZTMoYMihCAn58AZOTg77XoHSV7YiWXE307qcEqdmbsluMghthz8k+RS0GQ5dpjffNn5ZRbxX9sitFiVlYtw0bZOAoOMAeML48f0qFI/T1K90XB2zqojk93Az9q7EYI+fFRYunWIi3eOVVDuPz/s8ZJOAM8DI/II5waiXPRenySyR9l8JJbRhmZgrd8AZUKhxxqRnzjJxgUahbIg+0ptxbvx+h1U7w3qRtHHKETdAAqx4xgEaycjGBjire2uXHiGQ5/Bi/6uK4xLDp6R6qZljQEoAPKu6x7J7eQGVf8An816vun2n0yXSG5YRThBGR7o3NwncCp7Sjhh8MD8e7Opm6vgzcG4rvG0l02v4l71zp0Uh7ssMsZyimQSQpkkhUBy+C2SAOM+B+Krr/pS20YZIpFZpIFMk0kJ4aVCw+7ywB8DJ8VyQMSpIDBce9Y291oCheO4ml9w7ueYi0eOPbn9xW+CYPcMwWbMsisf7qkCHtOt5lmeUIT28rnz8+DmqWzfTk6ta0d33z08rPbH3LW4lvnkcL2t0a4YxhYgojkDrbnBBLYwG/UAO22eMGtf0/UgsjCK2ExhjwywQj9Yadzk/cG1PubAGFwrcU6t1OGa6W6DqnMGG79mdVjDhsFbjywuIcYHynw1UO8X0xi70HuILEvaHOImjDYa5IEmSxLLjJQgk4ybuUuRyqlSaV5224efkXVwLgu5M0RCSTawOUMewa6mUOMbHSL6Q4/wrnGNatvTkV68tgT2+wq7SdpIUDApcBCdSdvutSAnt8njGKrf9B3EyxSpE0uztKJB2XADwLbkA97k/ppKGBI+35Fdd6F9PPaRNtx3O0dCACrLEkbZwzDLMpbgnzUpyvlEThSUbxld8rHTClKVc5hSlKAUpSgFKUoDVc2yyoyOoZHBVlPIKkYIP7EV8/676XnhE8iixEIPsX6KSRwCWIGIySzGVhwo8E8V9FpQHxO66XddxmCRq2MAr0u9UAKdlwpRlJ5k51yfbz4rZP0q/DMN1PDg69NnI1dXBXIgww9/jDcZ5HhvrHUOhQTktJFG7a6hnjVyByeNgfk5qgX+zWD5bIAGB9NYecEMf/8AP88cft/lUFkzhruKdl1/RmndLkszxRwkHV1UBZVRh/fROxJVgQ55AJFW3011MRb9u0ZCQxUKje9n0kfTuA+63M3tLAYA9zFiq9JJ/ZpasDsSWJB37Vorf4uMrAMjJzznwPjIOm5/s3iSOfsyMkjxuqMVhAQt85jjVxxlThvBbzmjJjlpNlHb9LvCkRjijkkWORLkAW2FuTKjufbNwcPM2BgknnGQFlS9JvM4+ni1zkDVM4AdVwe4P8AQf8fg68wv9AJ9v11opWeUtGk+BGZO3rrnLCVDGyjwceCORWy0s1kNy/1NsivLLhTcDLK12kisSrEL+n7V1/8AaDOPnNSfI6pUae6qe/MmXXTLoO3agQpsxXbQMcpk5IkwMyYBAA4/rWrqlpezSd1rWLuLpz3JFBMeJI9gk4HEpPkHj+eNktrDvLi6gxIp0X6hFOjalQQDygVDggngePIOVt1RomNzbjt5z+on27M2FHAzqwGRr+cHgVbfdGSSjmMyrh6bduIh9JC0Pej4E8unbaUyvIV+pwzB+QuDnxsQMGFeSyJlbiyt4+6pD5u5MYaQSSiNVkPby2rcYyePBzVgrojKrTrtGoQnExOUiZXVcA5RicnI5PjPFe4b+NEijEv2gcrJKmS5HJDQsQdkYcngN+4qFFPdFpVZRzGbfmQ5/UKSM8rRQdx2SRmWeQEPGskaa4bj2eccEOBg+RKsusJL3HMcZMb2ariZyWPdKxksXPgnPPn5r1aXuQhZ52B7ZD94BWLRvKBqUDcorD58Z4JrB6mGFsp+qXvFGWQXEIYCXAi3AUsqtpkcf4j+4qfwhKs7b/YgdR9Q23bbaFTtjI+pdUxc9/cFww7YLW7cYwdl8ZOJZ6zGzTusCBlVGBM7+5reCCZNkVyuVSQLsCc6kZ5JrR065EpgTe9PdWAA/UQqoMwlZM6xbDlG/ONV+PM2djbzEObyQwyRZUXUZDkwmfDAxpsukBByedm/NV/DuatVU9Nn5voVvVOv26CeNI4XKxqxImlZAVlgcoMMuF2l2yhIOv48XnqGeCKT6CeFZIrh45mxK8bM81ww9o2LNh1DkKRhdj8YO6D1ei5BGUAXTESA6/Si692z4J0woxjwP5r03qSMu9wI3DhY4jcOkWq9xO9GG/U8ZkwSB5bGeaJx5iVOq1Zxdt9zlbLpvS2NopsBGblIXX+/TkhZjJoQuw3ClCXxjQMnnPELpkllpbyfSgFIpXmMVzOTIfollIjIkGjeVZDnAOOcmul6z6zu45CI3tkVwhtxJDNvo6owBAX2e3fOTg4A88Vpl9fzq3E1loRKyMI5skYmMZVdfcCrWhODwFk/kXs+ZzXit4mmPqFkBCVsVJfji8LKAk1vbKVPIIJki8hT7TkZHNj6f6jYyT2qC0jX6iLOWk7xDMJiQF1PwknvbXO7Yzls6P8AX51KbS2oCYLqsUxIRRGzlP0/cuUuft8Exc48zOh+qp5Lm0iMtrJu0iyduOQMAsezBSFwMSCUYOAwUHIOcrMhuPI+hQQqiqqgKqgBVAAAAGAABwAB+K94oKzVjIUpSgFKUoBSlKAUpSgFKUoBSlKAVgis0oD5P609Nww3LN2iRLmQMLaJ13J9wZ5JlyxYsxAXxJ8+Kqk6GjR4S3mOc+LSNldQ0YTJW6IIDAnPJHvz8Z+0TQKw9wB/kZr571P0f2JTPI26mVWB7Msj6C4WcK7ZIChVKA4CgYzVXdbGsFGX+zsUFx0BnDK9nchUibBMUf2xwYCrqxZWKsVAzw5IH2gj0vSZ1OFsZhGfaQY/ccM2cdu4CBdFTGBjI/7xJjXlpEIpAJYi78hMJEoZoZY9yJJFxlipyMlSOQ3FW13ZWitM/wBTF+oWyojdlIMkUiowBGUxHIp1+Hb96rqfI2dGmvzryZ5aa8hi2eCU8Fv9kMRqm8ZEncugBkhHGrfbjPnFep7mdSjzWs/bEiHHZhAPuOurG6JDnwCD5KnHwZvS/TQnV1guVJWBoXYKxOWRwuPcdVBYEFSMhMHJyw6bpHphoriWR3V1Zt1XU5D5YhtmJIwrFdfHyMcAE23sRKMIxxJPwOR6p0QW0sZeCJ2ZFy4BDEFdGXaW5BBxsBweDjnFRoSImVns1LoqBBqo1KBXi5a4fVANh4ONgByCD3nqj0sl4q4OkikEPhDx4IO6sMfPjPtHNcFf+nntipmV1OGbYJBImExvsYoMganyQDycfOLWRl3kuZar1pUyU6cq9rtsuAHYakJFqsQLcGV+R4XJ5zivN36vi2nMlqm6AvIHimQ4WOVFLExnHtWdNuR8AttVO/SHAJWCRsbHm3ZfhioGLM5zxnnjP81aQdWu7WzgWKN91+od1Nu8inW4Ya7BEKkKScdteOc/Bh2SuXpqdSWlPL6lLF6utE3L2kUqzSZ0kuImEXaiREAVYNVUKwQcknVuTjl1r+0C1aGSE2ypE7DcQ3EI7gjEoAO8X4t4wMYOHjwRnFXfWPUl7m5jwQdbsxosUinEMkSx6SI2ZMqxJ1xgnB/AlzdVvYXvFDSsxuFEX92d1WLtlhgjOFJwvAY7KScb5FNUeR1dzWxLXnh4W+n7HKXnrOxnnuHn7ccnejjjWa3julTSNom7ZH2juCN8nGQBjIJxp/1l6UcavbePaB0mMkPhMfz7mII4PJHkZrrH6peuys5lAkh6c4jWKUKrPKgnwUPBX35BOSGA8Jzuf1H1Id/9PBBGAbeTETfVJEFznEwaAtJlfGPip1ozXZZrZr+/A5MdX6dJ+pF9Pr28tnpa4wEIdsgfaSkp14GrHnivoHpj00scpmMduRj9F47aOJwzF+59oyFIKgcnPvJ8ip3pgvMnduFHfjeeIPoyZQSYBCk8bBVP+Xmr0CrrOTlneLcXYzSlKsZilKUApSlAKUpQClKUApSlAKUpQClKUArGKzSgKuf03byEs8eSSSTs/k+fB481iT0xbMcmIZ+Ts3PO3ODzzz/T8CrWlAYArNKUArBrNKA+d+svRyozTxRwdvO0u626hAOTjNrKzFjnnJOWHGPFXY9dmtR2lmhiiQyK+rhxEB75SqrYxgSLy2GJXJII/H1aSMMCGAIIwQRkEfvmvnnXvS9wkrCBJpImGV1lnYqx+4OXvYhjxgKv28E8VDuWVuJVT2PUrd5pIg3efc92KC0buKfHKxfLDbBwScZqRfeq50fVpooTliElXqWzJtIEzxgZxH9v/ex8V1noW2mihkjljdAshKB1AOH/AFG5E0u/uY5bbyT+DXS4okHJt5OJ6DJeXSRTRzoYXfkp3gdFMgfIuwxBzoOFHg/BrsIrcjGWZv51/wDtUVuArNSVMAVmlKAUpSgFKUoBSlKAUpSgFKUoBSlKAUpSgFKUoBSlKAUpSgFKUoBSlKAUpSgFK1zTBQeRnBIGfOBmvQkHAyMkZx80B6pWAwoGH5oDNKwHH5rDSAcZ5PgfJoDJNZqFdENg+dedcr8485P7Ef1rfBkD3EZ8+fGaA3UrGwrOaAUpTNAKUpQClKUApSlAKUpQClKUApSlAKUpQClKUApSlAKUpQEW4hJ21Ayw12J8Dn/z8V6EHMmf8QAB+cY/8K3mlAQ47bhxqQGGCSR4HAAx4GM//wAaSRMQw1wCoGMj8nP/AIVLpQEcwnJIHl0/HgAf/nisxxEs7MAM4A+Tgfv/ACa30FAROw2rAAAYAUcZOPJOP8v6V6e3JLcDl0P/AAjX/wAjxUo1igIrW5K8g5DORgjIyWwRnjODXoKQECjAGMgYPn9yf5/c1JpQEMGXj/8AX8pk/wD1D/SpMecDPnAz/PzXoVmgP//Z"/>
          <p:cNvSpPr>
            <a:spLocks noChangeAspect="1" noChangeArrowheads="1"/>
          </p:cNvSpPr>
          <p:nvPr/>
        </p:nvSpPr>
        <p:spPr bwMode="auto">
          <a:xfrm>
            <a:off x="90311" y="-273944"/>
            <a:ext cx="433493" cy="57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646" tIns="72823" rIns="145646" bIns="72823"/>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nl-BE">
              <a:latin typeface="Calibri" pitchFamily="34" charset="0"/>
            </a:endParaRPr>
          </a:p>
        </p:txBody>
      </p:sp>
      <p:sp>
        <p:nvSpPr>
          <p:cNvPr id="11273" name="Tekstvak 9"/>
          <p:cNvSpPr txBox="1">
            <a:spLocks noChangeArrowheads="1"/>
          </p:cNvSpPr>
          <p:nvPr/>
        </p:nvSpPr>
        <p:spPr bwMode="auto">
          <a:xfrm>
            <a:off x="3953370" y="2926081"/>
            <a:ext cx="7974471" cy="28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646" tIns="72823" rIns="145646" bIns="728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NL" altLang="nl-BE" sz="2500">
                <a:latin typeface="Calibri" pitchFamily="34" charset="0"/>
              </a:rPr>
              <a:t>Dementia Gardens:</a:t>
            </a:r>
            <a:endParaRPr lang="nl-NL" altLang="nl-BE" sz="2200">
              <a:latin typeface="Calibri" pitchFamily="34" charset="0"/>
            </a:endParaRPr>
          </a:p>
          <a:p>
            <a:pPr eaLnBrk="1" hangingPunct="1">
              <a:buFont typeface="Arial" pitchFamily="34" charset="0"/>
              <a:buChar char="•"/>
            </a:pPr>
            <a:r>
              <a:rPr lang="nl-NL" altLang="nl-BE" sz="2200">
                <a:latin typeface="Calibri" pitchFamily="34" charset="0"/>
              </a:rPr>
              <a:t>Improve quality of life of people suffering from dementia</a:t>
            </a:r>
          </a:p>
          <a:p>
            <a:pPr eaLnBrk="1" hangingPunct="1">
              <a:buFont typeface="Arial" pitchFamily="34" charset="0"/>
              <a:buChar char="•"/>
            </a:pPr>
            <a:r>
              <a:rPr lang="nl-NL" altLang="nl-BE" sz="2200">
                <a:latin typeface="Calibri" pitchFamily="34" charset="0"/>
              </a:rPr>
              <a:t>Reduction of costs: less use of medicine, less need for care, reduce the      burden for care givers and staff</a:t>
            </a:r>
          </a:p>
          <a:p>
            <a:pPr eaLnBrk="1" hangingPunct="1">
              <a:buFont typeface="Arial" pitchFamily="34" charset="0"/>
              <a:buChar char="•"/>
            </a:pPr>
            <a:r>
              <a:rPr lang="nl-NL" altLang="nl-BE" sz="2200">
                <a:latin typeface="Calibri" pitchFamily="34" charset="0"/>
              </a:rPr>
              <a:t>business development: manual/training implementation</a:t>
            </a:r>
          </a:p>
          <a:p>
            <a:pPr eaLnBrk="1" hangingPunct="1">
              <a:buFont typeface="Arial" pitchFamily="34" charset="0"/>
              <a:buChar char="•"/>
            </a:pPr>
            <a:endParaRPr lang="nl-NL" altLang="nl-BE" sz="2500">
              <a:latin typeface="Calibri" pitchFamily="34" charset="0"/>
            </a:endParaRPr>
          </a:p>
          <a:p>
            <a:pPr eaLnBrk="1" hangingPunct="1"/>
            <a:endParaRPr lang="nl-NL" altLang="nl-BE">
              <a:latin typeface="Calibri" pitchFamily="34" charset="0"/>
            </a:endParaRPr>
          </a:p>
        </p:txBody>
      </p:sp>
      <p:sp>
        <p:nvSpPr>
          <p:cNvPr id="11274" name="Text Box 11"/>
          <p:cNvSpPr txBox="1">
            <a:spLocks noChangeArrowheads="1"/>
          </p:cNvSpPr>
          <p:nvPr/>
        </p:nvSpPr>
        <p:spPr bwMode="auto">
          <a:xfrm>
            <a:off x="8258952" y="304049"/>
            <a:ext cx="4095609" cy="2053073"/>
          </a:xfrm>
          <a:prstGeom prst="rect">
            <a:avLst/>
          </a:prstGeom>
          <a:solidFill>
            <a:srgbClr val="FFFFFF"/>
          </a:solidFill>
          <a:ln w="9525">
            <a:solidFill>
              <a:srgbClr val="FFFFFF"/>
            </a:solidFill>
            <a:miter lim="800000"/>
            <a:headEnd/>
            <a:tailEnd/>
          </a:ln>
        </p:spPr>
        <p:txBody>
          <a:bodyPr lIns="145646" tIns="72823" rIns="145646" bIns="72823"/>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1456456" eaLnBrk="1" hangingPunct="1">
              <a:spcAft>
                <a:spcPts val="1593"/>
              </a:spcAft>
            </a:pPr>
            <a:r>
              <a:rPr lang="nl-NL" altLang="nl-BE" sz="1600">
                <a:solidFill>
                  <a:schemeClr val="tx2"/>
                </a:solidFill>
                <a:latin typeface="Calibri" pitchFamily="34" charset="0"/>
              </a:rPr>
              <a:t>Number of people with dementia in the province of North Brabant                        number of care givers</a:t>
            </a:r>
            <a:endParaRPr lang="nl-NL" altLang="nl-BE" sz="1600">
              <a:solidFill>
                <a:schemeClr val="tx2"/>
              </a:solidFill>
              <a:latin typeface="Times New Roman" pitchFamily="18" charset="0"/>
            </a:endParaRPr>
          </a:p>
          <a:p>
            <a:pPr defTabSz="1456456" eaLnBrk="1" hangingPunct="1">
              <a:spcAft>
                <a:spcPts val="1593"/>
              </a:spcAft>
            </a:pPr>
            <a:r>
              <a:rPr lang="nl-NL" altLang="nl-BE" sz="1600">
                <a:solidFill>
                  <a:schemeClr val="tx2"/>
                </a:solidFill>
                <a:latin typeface="Calibri" pitchFamily="34" charset="0"/>
              </a:rPr>
              <a:t>2012	1 : 72                102.974	</a:t>
            </a:r>
            <a:endParaRPr lang="nl-NL" altLang="nl-BE" sz="1600">
              <a:solidFill>
                <a:schemeClr val="tx2"/>
              </a:solidFill>
              <a:latin typeface="Times New Roman" pitchFamily="18" charset="0"/>
            </a:endParaRPr>
          </a:p>
          <a:p>
            <a:pPr defTabSz="1456456" eaLnBrk="1" hangingPunct="1">
              <a:spcAft>
                <a:spcPts val="1593"/>
              </a:spcAft>
            </a:pPr>
            <a:r>
              <a:rPr lang="nl-NL" altLang="nl-BE" sz="1600">
                <a:solidFill>
                  <a:schemeClr val="tx2"/>
                </a:solidFill>
                <a:latin typeface="Calibri" pitchFamily="34" charset="0"/>
              </a:rPr>
              <a:t>2020	1 : 57                 133.418	</a:t>
            </a:r>
            <a:endParaRPr lang="nl-NL" altLang="nl-BE" sz="1600">
              <a:solidFill>
                <a:schemeClr val="tx2"/>
              </a:solidFill>
              <a:latin typeface="Times New Roman" pitchFamily="18" charset="0"/>
            </a:endParaRPr>
          </a:p>
          <a:p>
            <a:pPr defTabSz="1456456" eaLnBrk="1" hangingPunct="1">
              <a:spcAft>
                <a:spcPts val="1593"/>
              </a:spcAft>
            </a:pPr>
            <a:r>
              <a:rPr lang="nl-NL" altLang="nl-BE" sz="1600">
                <a:solidFill>
                  <a:schemeClr val="tx2"/>
                </a:solidFill>
                <a:latin typeface="Calibri" pitchFamily="34" charset="0"/>
              </a:rPr>
              <a:t>2030	1 : 43                 179.948</a:t>
            </a:r>
            <a:r>
              <a:rPr lang="nl-NL" altLang="nl-BE" sz="1300">
                <a:latin typeface="Calibri" pitchFamily="34" charset="0"/>
              </a:rPr>
              <a:t>	</a:t>
            </a:r>
            <a:endParaRPr lang="nl-NL" altLang="nl-BE" sz="1300">
              <a:latin typeface="Times New Roman" pitchFamily="18" charset="0"/>
            </a:endParaRPr>
          </a:p>
          <a:p>
            <a:pPr defTabSz="1456456" eaLnBrk="1" hangingPunct="1"/>
            <a:endParaRPr lang="nl-NL" altLang="nl-BE"/>
          </a:p>
        </p:txBody>
      </p:sp>
      <p:pic>
        <p:nvPicPr>
          <p:cNvPr id="11275" name="Picture 13" descr="Logo"/>
          <p:cNvPicPr>
            <a:picLocks noChangeAspect="1" noChangeArrowheads="1"/>
          </p:cNvPicPr>
          <p:nvPr/>
        </p:nvPicPr>
        <p:blipFill>
          <a:blip r:embed="rId5">
            <a:extLst>
              <a:ext uri="{28A0092B-C50C-407E-A947-70E740481C1C}">
                <a14:useLocalDpi xmlns:a14="http://schemas.microsoft.com/office/drawing/2010/main" val="0"/>
              </a:ext>
            </a:extLst>
          </a:blip>
          <a:srcRect t="16309" r="54240" b="21555"/>
          <a:stretch>
            <a:fillRect/>
          </a:stretch>
        </p:blipFill>
        <p:spPr bwMode="auto">
          <a:xfrm>
            <a:off x="5667022" y="343183"/>
            <a:ext cx="2555804" cy="110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720" y="5387727"/>
            <a:ext cx="3416017" cy="40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7"/>
          <p:cNvSpPr txBox="1">
            <a:spLocks noChangeArrowheads="1"/>
          </p:cNvSpPr>
          <p:nvPr/>
        </p:nvSpPr>
        <p:spPr bwMode="auto">
          <a:xfrm>
            <a:off x="123351" y="94481"/>
            <a:ext cx="5298929" cy="1624396"/>
          </a:xfrm>
          <a:prstGeom prst="rect">
            <a:avLst/>
          </a:prstGeom>
          <a:noFill/>
          <a:ln w="9525">
            <a:noFill/>
            <a:miter lim="800000"/>
            <a:headEnd/>
            <a:tailEnd/>
          </a:ln>
        </p:spPr>
        <p:txBody>
          <a:bodyPr wrap="square" lIns="145646" tIns="72823" rIns="145646" bIns="72823">
            <a:spAutoFit/>
          </a:bodyPr>
          <a:lstStyle/>
          <a:p>
            <a:pPr>
              <a:defRPr/>
            </a:pPr>
            <a:r>
              <a:rPr lang="nl-NL" sz="3200" dirty="0">
                <a:latin typeface="+mn-lt"/>
              </a:rPr>
              <a:t>Nature </a:t>
            </a:r>
            <a:r>
              <a:rPr lang="nl-NL" sz="3200" dirty="0" err="1">
                <a:latin typeface="+mn-lt"/>
              </a:rPr>
              <a:t>Assisted</a:t>
            </a:r>
            <a:r>
              <a:rPr lang="nl-NL" sz="3200" dirty="0">
                <a:latin typeface="+mn-lt"/>
              </a:rPr>
              <a:t> Health </a:t>
            </a:r>
            <a:r>
              <a:rPr lang="nl-NL" sz="3200" dirty="0" err="1">
                <a:latin typeface="+mn-lt"/>
              </a:rPr>
              <a:t>for</a:t>
            </a:r>
            <a:r>
              <a:rPr lang="nl-NL" sz="3200" dirty="0">
                <a:latin typeface="+mn-lt"/>
              </a:rPr>
              <a:t> </a:t>
            </a:r>
            <a:r>
              <a:rPr lang="nl-NL" sz="3200" dirty="0" err="1">
                <a:latin typeface="+mn-lt"/>
              </a:rPr>
              <a:t>people</a:t>
            </a:r>
            <a:r>
              <a:rPr lang="nl-NL" sz="3200" dirty="0">
                <a:latin typeface="+mn-lt"/>
              </a:rPr>
              <a:t> </a:t>
            </a:r>
            <a:r>
              <a:rPr lang="nl-NL" sz="3200" dirty="0" err="1">
                <a:latin typeface="+mn-lt"/>
              </a:rPr>
              <a:t>with</a:t>
            </a:r>
            <a:r>
              <a:rPr lang="nl-NL" sz="3200" dirty="0">
                <a:latin typeface="+mn-lt"/>
              </a:rPr>
              <a:t> dementia and </a:t>
            </a:r>
            <a:r>
              <a:rPr lang="nl-NL" sz="3200" dirty="0" err="1">
                <a:latin typeface="+mn-lt"/>
              </a:rPr>
              <a:t>their</a:t>
            </a:r>
            <a:r>
              <a:rPr lang="nl-NL" sz="3200" dirty="0">
                <a:latin typeface="+mn-lt"/>
              </a:rPr>
              <a:t> </a:t>
            </a:r>
            <a:r>
              <a:rPr lang="nl-NL" sz="3200" dirty="0" err="1" smtClean="0">
                <a:latin typeface="+mn-lt"/>
              </a:rPr>
              <a:t>caregivers</a:t>
            </a:r>
            <a:endParaRPr lang="nl-NL" sz="3200" dirty="0">
              <a:latin typeface="+mn-lt"/>
            </a:endParaRPr>
          </a:p>
        </p:txBody>
      </p:sp>
      <p:sp>
        <p:nvSpPr>
          <p:cNvPr id="2" name="AutoShape 2" descr="http://www.groenegezondeziekenhuizen.nl/images/chemotuin-bi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http://www.groenegezondeziekenhuizen.nl/images/chemotuin-bi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Tree>
    <p:extLst>
      <p:ext uri="{BB962C8B-B14F-4D97-AF65-F5344CB8AC3E}">
        <p14:creationId xmlns:p14="http://schemas.microsoft.com/office/powerpoint/2010/main" val="15575652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charset="0"/>
              </a:rPr>
              <a:t>1. Biodiversity </a:t>
            </a:r>
            <a:r>
              <a:rPr lang="en-GB" altLang="nl-BE" dirty="0">
                <a:latin typeface="Open Sans" charset="0"/>
              </a:rPr>
              <a:t>and </a:t>
            </a:r>
            <a:r>
              <a:rPr lang="en-GB" altLang="nl-BE" dirty="0" smtClean="0">
                <a:latin typeface="Open Sans" charset="0"/>
              </a:rPr>
              <a:t>health</a:t>
            </a:r>
            <a:endParaRPr lang="en-GB" altLang="nl-BE" dirty="0" smtClean="0">
              <a:latin typeface="Open Sans Light" charset="0"/>
            </a:endParaRPr>
          </a:p>
        </p:txBody>
      </p:sp>
      <p:sp>
        <p:nvSpPr>
          <p:cNvPr id="125955" name="Espace réservé du contenu 2"/>
          <p:cNvSpPr>
            <a:spLocks noGrp="1"/>
          </p:cNvSpPr>
          <p:nvPr>
            <p:ph idx="1"/>
          </p:nvPr>
        </p:nvSpPr>
        <p:spPr bwMode="auto">
          <a:xfrm>
            <a:off x="650875" y="3508648"/>
            <a:ext cx="11703050" cy="52035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buFont typeface="+mj-lt"/>
              <a:buAutoNum type="alphaLcParenR"/>
            </a:pPr>
            <a:r>
              <a:rPr lang="en-GB" altLang="nl-BE" sz="2800" dirty="0">
                <a:latin typeface="Open Sans" charset="0"/>
              </a:rPr>
              <a:t>The </a:t>
            </a:r>
            <a:r>
              <a:rPr lang="en-GB" altLang="nl-BE" sz="2800" dirty="0" smtClean="0">
                <a:latin typeface="Open Sans" charset="0"/>
              </a:rPr>
              <a:t>Good</a:t>
            </a:r>
          </a:p>
          <a:p>
            <a:pPr lvl="1">
              <a:buFont typeface="+mj-lt"/>
              <a:buAutoNum type="alphaLcParenR"/>
            </a:pPr>
            <a:endParaRPr lang="en-GB" altLang="nl-BE" sz="2800" dirty="0">
              <a:latin typeface="Open Sans" charset="0"/>
            </a:endParaRPr>
          </a:p>
          <a:p>
            <a:pPr lvl="1">
              <a:buFont typeface="+mj-lt"/>
              <a:buAutoNum type="alphaLcParenR"/>
            </a:pPr>
            <a:r>
              <a:rPr lang="en-GB" altLang="nl-BE" sz="2800" dirty="0">
                <a:latin typeface="Open Sans" charset="0"/>
              </a:rPr>
              <a:t>The </a:t>
            </a:r>
            <a:r>
              <a:rPr lang="en-GB" altLang="nl-BE" sz="2800" dirty="0" smtClean="0">
                <a:latin typeface="Open Sans" charset="0"/>
              </a:rPr>
              <a:t>bad</a:t>
            </a:r>
          </a:p>
          <a:p>
            <a:pPr lvl="1">
              <a:buFont typeface="+mj-lt"/>
              <a:buAutoNum type="alphaLcParenR"/>
            </a:pPr>
            <a:endParaRPr lang="en-GB" altLang="nl-BE" sz="2800" dirty="0">
              <a:latin typeface="Open Sans" charset="0"/>
            </a:endParaRPr>
          </a:p>
          <a:p>
            <a:pPr lvl="1">
              <a:buFont typeface="+mj-lt"/>
              <a:buAutoNum type="alphaLcParenR"/>
            </a:pPr>
            <a:r>
              <a:rPr lang="en-GB" altLang="nl-BE" sz="2800" dirty="0">
                <a:latin typeface="Open Sans" charset="0"/>
              </a:rPr>
              <a:t>The </a:t>
            </a:r>
            <a:r>
              <a:rPr lang="en-GB" altLang="nl-BE" sz="2800" dirty="0" smtClean="0">
                <a:latin typeface="Open Sans" charset="0"/>
              </a:rPr>
              <a:t>opportunities</a:t>
            </a: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KAA1QMBEQACEQEDEQH/xAAcAAACAgMBAQAAAAAAAAAAAAAABgQFAQMHAgj/xABPEAABAwMDAQUFAgcKCwkAAAABAgMEAAURBhIhMRMiQVFhBxRxgZEysRUWIzNCUqEkNmJ0k7K0wdHwNDVUY2Ryc4KSotIXJSZDRHWzwuH/xAAaAQEAAwEBAQAAAAAAAAAAAAAAAQIDBAUG/8QANhEAAgIBBAEBBQcDAwUBAAAAAAECAxEEEiExQVEFEyJhcTKBkbHB4fAUodEjQlIVMzVi8ST/2gAMAwEAAhEDEQA/AO40AUAUAUBgnFAaHZsRlex6Uw2v9VbgBoDx+EoH+Wxv5ZP9tAH4Sgf5bG/lk/20AfhKB/l0b+WT/bQB+EoHQTouf9sn+2gFa4e96l1VJszU6RDtduZbXKMVwodkOOZKU7xylIAzxyTQEr8RLR+lIu5OPG6Pn/7UAsamd0Tpl/3adKuz0rjLEec+tYz598AfM0yW2sRb7qW2vraNidnQo/G/3x99bqvP7KlJHpz61GX4LRSXLG/TUvRVxbQxLvS0ys7f8ZPI3+vJAB4rOuVjeJrAmo9xGW76TXAgOXDS9znxp7Ce1QHZa3mXgnnatKiRg+Y5HFamYyabuX4ZsNvuewI97jNvbAc7SpIJHyNAWVAFAFAFAFAZoAoAoAoAoAoAoAoAoBf11cpFp0xMlQlbJKi2yyvGdi3FpQFY9CrPyoCHb/Z/ptiOj322MXGURl6VOT2zrqj1JKvXwFAa7xpHTkO3vPQdIWuXJSAG2RGbTvUTgZJHA55PlQI5UqMbdqR9FwsVkeSQAppi3oMds+G0kAnxBNQn6mqjlZSHvS0fRF6jfunTllhykq2qaWy2d5x1R5io3p+SJVzj4GY6H0kpOBpy14PGUxUg/IgZHxqxmU2gLQix6s1TAZdccZQIqmu0UVFKCHCE5Pl0qWSx7OfCoIOG+2XR77F3cv8ACSpbErHvAGT2SwnAJ8gQkc9AagvHk92rQ+mWbYp+9KnuP7UBSUpd7pOOm0c8/SvNlqb92I8HZ7mHDS/F/uKGsNOJsNwHuqllpxAdbQ6OQnJzk+fA+tdenvdsfi7MrqlF7o9HQfZBqK4XOJdbVLAXGjRStpQ6N5yNo9DgnHh8MVquGkc8nnkevZxxoSxjyhoFaPsqMlQAoAoAoAoDNAFAFAFAFAFAFAFAFAKvtK/eqr+PQ/6S3QDHKWtuM84032jiUEpRnG444FQyV2cNOpL/AKh1CzbJEstqcWoOt5IS3gE7QkYyRjx61yXTca3OXg9JVwg1tWRwiWJplKWw2lbyVZdUpJyU+ic9enPSvLk3JtZeDod3GcJL0/cS9cMLtk6WY7pMdCkBSFeG8eBPjnw8vhXdpviSTKttwUsHUfZoicnSsf38rPfV2AX9oN+HXnrux6Yrurzjk83U7PefAFhBGv8AVPl2ML+YutfBj4GuoIFiSy0/qq4RpRyw/bEpWCcAJCjn76PrIKUXN9TwctsiO9bWm0grWRlwAcKB8ufn6ePi2JQbT7+h6tcISgm1yxevNnues3ZKrMltyJLQ2hyS+rZtS2pRGzjJ3FR58ketdmkhJZ3d5MdTthiI36L0YzpCyTEdqH5j7ZLzoGE8A4CR5V2pcnE5ZJ/s6z+I1k4/9IipfZUZKAKAKAKAxz5UBkdKAzQBQBQBQBQBQBQBQCr7S/3qq/j0P+kt0A0YzkGgF3VloYVDeusOE0q6RB27TiUDeso525HPIyPnWN9asrcW8G1Nm2Sz0c+f1la2k++tY94wVLbK1ZCvMjx8Rj415f8AS3PMf7nr4gliUh00lbUT4X4RusRlx513tmw4nKk5AxkcjO3Hwr0NPT7s87VXfFtj0N4SB0rqOMVbGSNe6pH+ZhEf8C6nwT4RM1NqB60wS9Bhe+vbwkILobSM+JVg+OBjHUiuWWqhGbizWqh2SSOXXbUN2vLyJUiMpp4Apejtp3NLQlXgc85JB5/V8qmySnU+Tprr91eotFnB0ojUVtgyn3IpWyVNkLaKipGQduQoY8Rkg9fGkFuj8zOV06rMLpeC8066qBq8svNrb328NglwkKS0oYwMeG/zPj0zWSs9xWnPyVtSsk3HodZDzb0KQW1hWGldPDiuuE1NZRztNdnOdBaRcvemoM2/XG4lkt7IkSPJWy220CQknYRlRxn5irsgYz7O7Ef/ADLqT/7o/wD9VQDm1/v+hbVNfhxIuoJ7jKyha0XR5De4HBAJXk4PpipAwaMiaV1U1luJfIjmSAl65ulKiPJQX94FGmiMjV/2d2DHW5en/eT/AP1VBJDYhL0lqq1RIU6W7bLqXGVRpTyni26lO4KQpRJAIByPSgHodKAzQBQBQBQBQBQBQBQCr7S/3qq/j0P+kt0BcXe7R7Uyp2QraAM5KgkAZxkk9Pv8gelZWWqBeEHJ4QmXLWRvTLsSzJkrQolC3orC1HGCO6te1AOfHJ+FZQuk3icf7/z8jSdO3qWH+P5f5ES/dhJuBfYtEVMg4Us7y6SSM5IbBRznP2qxrhOMdrk/0/udsbMLOFn7s/qyBH1DeIlzRJVd5rLvahTm1HcJwB30A4IwAOfCumHyMp7WukdU01rv3xEZm6NEOurDfas4I3HpuSknaOcZ6ePA5q29pnI4ehhUxUDVOsZKPtohwyj47VgftNayeI5IhHc4xIN6lN/i5JbiuKU82wFbVJwpQXk9fAgjHxCfGvEqg3Lc/Pf+T0a042LPr/PxF6zR5LzJWppxTvD6E5ADW1BSEj12qPHQnz6107Y52+OjsvrSStlw/wAv2GTQU1Zgb5BKWVuFTW7g5VhW3Hh1zj4111LbHHoeVqcTluRYatgLYsbN1hLWLnABU0pB/OEnvJI9efrV5wViwY1z2y56N2m75HvFtcfiKSUOxSVoSkAtr29DzxnnA9K5tLuhNwkWuht5N+h3xG9nlpkKSohuAlZCepAGcCu19mBzpn2x327XBqJZ7FGUt8kMtqdKlq4J56DOAanAwKOntISpk8pkpiBZIyJYUsKUrnqMDP8AbWbvSXCydX9Lxly59MDSxbL5YHm7rY4VqnNRncPR7dMVuOOSClQxxjwJNTG1S4ZhKvaMulva9Dvd4iWqTa34rspextxKwtO7HAI4IFWwUL/Vmfxs0b/HXs/yC6lEjeOlQQZoAoAoAoAoAoAoAoBV9pf71Vfx2H/SWqAptbXNmLKcMyRDStte6L7wguFPdSMobHClAhfXz+NcdjcrHt8ehvWuMHOnb86mc2ppia6s5zKlJ7VeCOSlkYbSMZP2ScZqYVrOeE/l/k6J/Cvl/PQ9XdRfcLUy5XFWzuuNxlNqUgfwkEBWOfUVZZXDXPz/AJgrGLfKeChUw2w7lmS6/GUO6pQ2KT9Ovw/rrSMs9rk02Neck23W5iRM2++PwDgjcgkgkcg4PPl41lO2UV1kj3WfkNmi5kwyLyzenTJdUGGu2cxlxCCvrnjyGTx0J9a3S30pR8lYQ2z3NdDBEhxmmZDc7DfvitgacUS4lKsbj5k8jy8DisoxxNI1tslP4o+OSlmoMCOjl1rDu11faKThY3BSSR1P2ajbLdLHzPQnbvalnjCf8+8ZtFQI8lYCwpxqGtKkFX6bmwc88njn5iu2uOF9Txb5F1dytzTz6WmlEpdwEnxIX91Wb29GMV8XJz/SEhuzaiu0QLShiQF/k8/YWRnbj58VzTk4yhNndOHvanjtHQtAI/8AA9kQtOCIbYUk+BxyK7X2ecIt29lkq3anZvemXG1R0v8AaqhunCm85CthPB65APHTwqHysExeHkn3yMiDcLfHjw3FhToefQCBtKcYGScE5HAycZNefOLTayexRapQbkucYRbT3H5EQiwxGlzHUrUlpeUZV9lWT4YCiM+vGeKmiOZ/Q4Z5jF7iv9nPswZ0y8i53R5Mu6AHZtGG2M9dviTjjP0rvbOQu9Ug/jVpD0mPf/CqpQGwdKgGaAKAKAKAKAKAKAKAVPab+9Nz+Ow/6S3UMIWrzKdjav2zEpXFcf5R2YVtKu636j9Ik/wvKuXX6WUtK5wfOS+m1EZXOp944GOzWtpN67ZhtBaabI39SFYCcZ/1RXmeyZSnKW/s6L3iKQg6m0ww9YlXOJI9zkuyVuMRzk9qEg52D9Djr1HdT0r6DUzhW+ejm0DsszwJvaNyDvST+UA7w4IOBkEePORnxxXNt2vg9JPKLaM046EPNJy+yAnHmpPeQfmOK55Pa+R6osbNJeakGXGeU0iSyFkoGSSjuqH0KD8qpZJx4Xj9S1Fe/wCFlo8HI6zdZMlAiJ5Q4s5PB68ePA4rFN5UF2dqcNrijTMvcrUUxlEhoIZQsLZZ2gKdWRhJVj4bjyeE+vHenKWE+zgnWqYZXk6VpyKiJASltsgkqJV+sT1/v6VsedN5ZtV2iLY/uVuKVL2k8cZ6Gow8YC7OCuOrb1bOddUSpbqTvB/SwCflyr6Cq2R+DB6OmTUmd40zMbdhpjDfuZACSs5K04GDnx6kE+YqKLIzjwcN9bhNplyT6VuYijf30OzkFlgOkEpA7MuJf46ceIIPB8s8Vy3we9NL7zs00lskpPj8hf1Rq1nRU61F5PbSHN3bt5BKGPIc9d20+P2cetbU6f3fPqYW3+8bS6HyyXyFe4LcuEtXZr6JWMKHyrVxaMcoqdUd7VWk/SU8T/IqqCRpT0FAZoAoAoAoAoAoAoAoBT9pvOknB/psP+kt08gVNUtpm6lbiFYQZknvLJ4ASnCfuSa7HHNG1+jPMhPbq98e8/sOkBDka9cObmn2Sdifst4PdA9cZ5r5/TyjXNxXlZPds+Kr6Mp5re8JfbCi4lpKGweEpHoBXFrLZ2XyTfCOrTJQhg5nrOALY726mUsvOL3jYMDnqMeXjXp6K12LHoaXSioZRr03cCq6th04Q8lDaSfBSAEpz9MfOraqrNbwYKWcNDFChpS/JhoI3tvrCUq8lJUPpkjj4Vybs7ZPyi9ctrKF6W444hucHlK/NtNu9VknGQOBk/srsUE+UdilGPZodlS2nHmoimW1j/CFrWg4UedoCu6QOPQ88eWsOFk4b575clxD9pFygtttSVNvKbGMBH2z0GTu4+CRitOezncK/Utxri6S7Kh2I3EdSkbVlayhRISVKABx0wOnn6VRZ3YCrjjKEV+W7cT+ES00w8t5ICWBtBB8eevjk+tWl3g6qF8KfzHax6xjWJhh2WpxSWG+zdSlOVryTgc456HrXFXVKN25dM31sIupt9lBrH2p3e8lyPZ99tgfYK0K/LOf736Pj059a9PaeIbtLQ5UvUFihofUy3DhIeYaBxtUQcZP8I9cdRjPQVps4zky95nhEXU89Nzv90UW0JeL6mkSCo5bQjKVbT+qVbiPTFWjyThRRRWa7Tba2+41LcZaKuyQWeMHA6Dw7oFRkNDzpDUs+9auskOcnCWVuON7jlYHZkYJ8c9azmkTA7VWZcKAKAKAKAKAKAKAKAotYwRcrOiIrcErmxSdvXAfQr+qgEtUcTvaNGQ83liIy7KdSoZBPQA/NQ/4a6dTY4VLHoefpa/eXSz6ltHuBaBlJakB1bxW2yrClK8ABjwx8hXyWZR1KlDpfzB9NOHw7WR2bmhiX7i+na4cFBUpOF+WMHyqNVppKUpp+S0IxcU4sWvaJZlOWqRcZUkNoaI7NOOXCTgff+yuv2ddiahFdlb5JwwvAp3S2vQBHktpWW3kduhQHGfEfEYP0r376+M/ieVor/8AYy8hTQ5fXHGFbkyEocyOuSkgn/lryp1YrS9P8noKXbKuVNc92hPlzer3bckKPdDih5eHIT9K2hDmS+Z12SSW8r7XbJVz7NBcCXVKWnc4OR4k9evWtrLI1rk4aq/eFsrRMxSu/IbJOSXFrIGPPp92aw/rYGq0r8s8/gm7Wy2F1ssLjrUpDjmwK7FQKkDGcfaCjzjx8xVo31ym154/ImNGeGV9liE3hiPklARuIKs4Cc1e6WK2zaivZbhega2j+7SmoxWSS2lbmPDNV0kt0dxT2jJPCRCsNriquLbd3TylSFKZUoBGw85Ufl0+tdsV6njzz4GOzXcS9XquLCx2EZCG2dvAKGWSR/zA/WtItKDM2nmIurSiPFjS0ufulTZdWlYB7TKuR9Cf7mpxhcE9le6rsWkpAHMgrAzjnbVGWQz+ylxbvtCgKXnkOYz1+yapMlI+jR0rMkKAKAKAKAKAKAKAKAhXIoTHBWfsrSR8jn+qpisvBWctqyKlttyVu3iZIO/t0IZIV1IyTj9orH2xZinEXzx+Zh7LT3uXzNF4not1sfXELe9gdns3dTwAc84xn16eNeJpIJ2rcuuWe24ubw3jJAK4chyJtb2LjpCN4T9gfqj4dKm6c5OUs8PkvRV7qOE+DXrSL+ELVHhFaVIdltpXx+jz9PCrey4/63XJS7ChJ+iLZFrjzbO4xLACEpAbAPebIJ2kV9XclL4EfN0Nw+PycrQV266TGVkpUhjjaM7M5T4eWTXmzh0j34TUlksUWgFqGmQhRbcY7MKQnIUcndjw6JH1rKUsco64NThtzyetNKciLkMSHG8xFlIUR3iDyOp5BTnjiq6j/UgmvJSh7JYZb3S4s/uRdukjeg/lkDJTxyOOnSuaqp4kpL6Haly0yBPuanrV7rHHJVlQJ65Vnp6VrCnFm5jbhfUq9PLbavag4U4CAnOepOSM/Q/StdQs18Fa21Y38jzqmNHkXB52et5LrscLYWgDYtHPIHU7chXhwK200dlaPM1U91r+RQW0Sr1JixI7Dj0hA7rDKclYyCSo+AzkkmultJZZyNegzad03Ittxfh3XcjtmsMPRzuAJGFd3A3cKTwDx4+FUdktmYclowTliTw/BVamgXFqU9CMJbqYndbeaZJUpPQK7ucZ5488+VaqTlFNoylHa8FBJS+t1KnmXmUqVhCltEBR9Mjk+go+WQNvsqTt17bUk87XDtP2vsnrVZ9BH0WKyLBQBQBQBQBQBQBQBQFTf4zL8QKkKcQhpRVub6jKVJ+5RqHYq3ufgh0u5e7Xk4zeX7iy5cbhCuMln3Z5tnsc7kOtkdSOh6/3xUaixWXbGsprsto6tlXbXL7/AAKd3UEiVEcjvzigBYcCmvyZSodMEc+JrH+nrjLKR2uUZR5Y5MXCNIbc7RTDqVuq7NTbqRhvcojPnwfj51wWVzbX0N6WsdkaZe7a/GhWuNLQ8+t4BQSrIB8Ofvrp0lE/fbsYMdVdHZP6D1ASpq2te8FCFNI5O7KTtHXPlXuyeHwfPQWeDjLZckTpqgoKU+6BkHH6RXn4Dj61wSa7PchHa1H0Op6beRN0VdWXO822tbRT5YwPvrlTcVLJpt/1YYEFMYruEkBBXHdR2RVnnKVD7xkVO74EdNlbdnC4YSApLojqH5zu7vJsgKOf90gVCeVuNVJp49TJPaOJWhO3eMpzxgdKdLk6c5wdAftkaLpa0LTEUt9KS4FIayrCkkkE+A5H0qZputJHnVW//om2+P3OWStQxnGOzdg9q7kKDm85P6WB8c5J9c9eK64LCSOCXxPg6hZizZLYhMCEy12raC4hCAA7lIJyRz4kfKuG+c4W89HVpqYWRXOBeuF1gNlEO4S2sKVkNuOlIBPTvD7IwOaiuFj+wddz08f+6uV6opNQ3pUde61lsRG0Bs/liCshR7yQDgJz0Hwr1IR2RXOTxXJTk2lght60eGCpKk4GFg8qaXj7Xqk5OfLPrijaK4LPQF5dvGv7YV8htDvO8nPd/vz1wBVZtYJR3gdBWRJmgCgCgCgCgCgCgCgK69kiA6Ejk4A56Vxa5v3LN9Ms2o+ftaNph3Rp2Og+6vqU4E7iQF5woY9CM8+daaV7obX4NtVH3cljlP8An5lY40264xJOEsk7VkeHxrZNrgz2J8mhTaEFSW0oWU57xHPxqyyWS9Cx0xa1XC5hWFbGwVZzwTnis77Nkcm+kpjO3c+lyNuup8i12aFEt76oxeUpDpQn84kIIwc1no7JSbyyNdVHcpJCla5LKHYLZSdql5ezyVHgKGfkK3ayjGL6Hf2dXJ9/TGpO6FO7e32j9ZRVms7I/a+hpD7Vb+ZXdmpAbcbGO/uBrDPaZ6zR6urKAuMtX515tZOPBAIQP5h+oqYcQMFza16GltsvPtpSpO5xaW20elRJtRbN16napTQatDyEcBEdSR8k4rrgsJI+bk8ts43ZfZe9c7FbrvEujLSZMVt9SZDHabFFIJxyARx41q3h4JUhMOpLnHKkRpaOwYWpLSA2NjgPGSDnggZxnxqJxjNYkXrtlU24eT1fbmLnGadw52ywrLQbAQ0BjoQOQcqOD0zVa4uC2roW2b3vYvtqc3Ds1K3HAGCQSB4fsrQxAEhWe8COqjnIqSTpXspsoj3jT95S+D76qU12IT+b7Pjr4561RvKYO8jpVQZoAoAoAoAoAoAoAoBe1w4Y+n3pCElS2XWlAZxnKwOfTBNZ2V74uJrTZ7ue449r6BKt7So8ncf3SlxClddikkDn0II48MVlQ5bvj7wdeoanVuj1kWYysNKY3kb07k/GtZcyyYw6wTdO2lVytmonUIzJgx2ZDWB4blbx8x9w8q0bMk3GRZ6QlIQy8UFXaKUgfI//AIFH5VyahNs9jQvh4I+v7gqU5Ea7TepoKUoDwPH7eVD5Cr6aOE2c3tCSTjFIobQ1MuUxEaAw4+8okhDSdxwOprpZwxlyNOgLi7AF6ibFhwx8bFJIUlQWMgjqD161hek1ydmmxKS+TL6PghO9rlRJUjPeHnx4Hxrz5cPg9Voxq2MpiNYWEfb90UsnoSVryR8q7Yte7WThqbnZN/MrdLoL19ispIW8t5OMc7U55I+OOpqlq3RwbSltg2ztl2dQzaprjighCWFkqV0HBrsXg8A5/JvTlh9iVvksY94dt7EdnPgpYAJ+Q3H5VZ/aJRxRtxlllAW2VdQAAP1QB+0GpfRKfPJPi3GJHAKIzagkrylIxkKSUnJ+CUftqscqXJaTi1wQzLbJKY7SGkbt23rziteDI9xW0PB0uJBXsO0nOAccdPGpGTqHs2bdYGmYshKQ4xKnhW1QOMpQvw/1qzaxkk7EOlUBmgCgCgCgCgCgCgCgFv2g7vxPuS0pKuyQHCBySEqCj91AQdU2uLqKDb32WRLbdQpKXEDcAhaCArPoSFZ8xUeSU30cHcbcaZi9qkoXs7yfXJH35rJdtHUvA9exdwfjVcY6khTciCdwPQ7VD/qNXRlaK9/tjum9WzbaFqQyh0rYP+bWMpPyB258waTXBrROSeYspX8CU4sAqwSSTznFSn8JEo7pHZY9jt+o9Vy3YBVDTDt8cIlQdqFNSCVK4wME7Tgg/Orp/CjnawWUzQk6XPZnO6mfMppBQl4xG9xSfA4xnpVJwjNYkuC0LJQeYmhHs4lIyEakf5Vuz7ojOfrWfuKvQ2/rbn5M3D2dzLkWTM1NJX2KOzbxFQMJ8vWtFCOFHHBnHUTg20+wt3s5k22UmVE1HIS6n7KvdWzj61Hu4ehaepsnHa2Sbzo6ZPhP/hrUtxmRENqWqKhCGULIBxuKRnHpmtMnOIGtZ5T7L9G21pIU5JYQ5t8cBGBj5qp28knNHwns2iE4wCkp8cjk/wA79lSQaU5JAHBJoD3vKFk46HFTkGxEood6cHgjPWpyDofsklh3VdvjNgBGH3VAeC9iUk/MAfSoZCR30dKoSZoAoAoAoAoAoAoAoDypKVpKVJCkkYIIyCKAVHPZ7YyomMJ8JCiVFqHOcaQCfJIOBQEJXsq0w4crbmE+slR8c/1mhOWe2PZdp2K52kU3FhzGN7MxSFY+IwaDLMP+y/TshwuSDcH3CACt6WpasDoMqycdaE7mYT7K9MoJIbmYIwU+8HBGc4P0oNzGiy2a32SIIlrjIjs53EJ6qV5k+JoVLCgM0AUAUBEu3+K5n+wX/NNAfN2p5ynEaWYQf8Csccgfwlgk/sCalEixIKQEgDackKSfMePzzj5UyDSpaEnOOlECTcFOKfV2qt6k93d5gdM/KpyCLmoIHr2KHOv4w/0d37hQnwfSAqCAoAoAoAoAoAoAoAoDFAGaAxuGcUBncKAxuFAZoAoAoDBODigDcKANwzigNU1n3iI8xnHaNqRnyyMUB8q3SPMtl2fjXdKo78VtDGHAU5ShAbSU56ggA59TTJdIpXZHa7VKUkkDBII55z/f4UK8mpS0njcnn1oQb5EhDit5WjJGSOBz41INIdR+sKjIOlewq2yn9WquSW1e6Ro60rdx3dysYSD0z14oD6EHSgM0AUAUAUAUAUAUAUBigME0BS6lnz7fHbehCPsLiG1dskq5UoJGMEeeflVJycVlHXo6a75uM89N8fJZK16/XONIdjPiKXm5DDXdYcKSFkbjndgdRiqubTwdMNFTOKnHOMSfa8dEnTl2n3N54Sfdwhlbja0ttKSoKSvCSCSQQQFfCrQk5GWt01enUductJ/isvxwMlXOAKAPCgKC7u3FF3gx4kxLTcreMFkK27UlWcnz4rOTluSTO7TxpdE5zjlxx5x28FOq+XT3NTvbrStDEtzcphO1RbJ2YPy5qinM7FpKPebWu3Bd/wDLv9i+07IlSYodluqWVhKglbYSpPHp1BPStYNtZZ52rhCFm2CxjP8APu8luo4GascwtT5jL+o2rbJYjuRy0pCS6yFkO7d/BIx9nwrNz+LB2x0yemdvnK/DOPzKALCYVwLsS3CTCYU4R7i3tWMgoV08Ukgj+DVPeSw/kdi0dErIYT2yeO/xX48/RjDaIEJyROjSrfb3VxnQkOJioTuSUgjIxjI/srWLy2medfXGMYTh/uXX0eCLerchm6QGIkW2tNy1qQEqgoVgpQVE5x6AVE3JSWPJrpYUyqsnZFtxSffq0v1KtBDjKf3HBSvfKSVGA3t/JhW3HHPKcn41n7yT/udctJTHx4h59cZGLSbzz1vQtwpQlSUlDIYDZSf0iAOqTxitK25LLOHW1wqs2Q8Z85+4YU/ZFXOUzQBQBQBQBQBQBQBQFJfr0q2rjRorAkTZbmxlsqwkealHwA4qk57V82dek0vvt05vEI9v9F8yK1d7rDu0aDd4rCm5eQ3IilRShQGcKBH0Pw+UbpJpSXZo9Pp7KJW0SeY9qWMv6YNN8mLus5dlt8YPOsbHnXVvFpDZBykZAJJ6HpST3PajTTVf09a1VssKWUkllvw3y0sERuXbZKLs9cveYkiI8hcxoPbhlHKFI8wcenTmoynlyNHTfB1QpxJSyovHr2n8/Ujw5Rs8aPeJVvfbty1qWCZO5bXanlxaNoHOfAnGelVWY8tcGllK1NstPCac1x1w9q6Tz+nJN/GW7yL9KtUCFAUY6Qve6+sBSSARghPXChVt8nPakZ/0GnhpYaiycvi9EuO0/PyLOw6hTdXpMV2OuNOjHDrCiD8wfEVaM93D7Ry6vRPTxjOMlKMun+jNN5v82BeI1uYisOmSB2a1uFIz45wDiq2WOMkkjTS6Ku6iV0pNbe+P3RmBKFyujjNxiBi42/BSW3SpG1Y6g8evUVZNOWH2il1UqqVKqWYT468r1Ndri2e7R5CGmVbI7zzBQHl4IUefHorOT86rGMJF77NVp5xcn9pRfS8dfgV9sny2brcolutLCnY21LhVLUSpAzsAKh6nj1NVUpJuMUdF2nqdFdttrxLOPh6fnou9PX9m9tuhLamX2FbXmV9Unp9OD9K0hYp9dnFrNFPSyWXlPprplHAUqdqaZa5ERKUxXjIU6mSsqCiBsI8OhGR4dKovintaO22tU6ON8ZfaWMYXXlfijVNlR4qrnHuEFKm20txGw0+ouyM95CST8aq2llNfIvVVZYq5VTfOZPKWI44b4+hKYnTbC403PtjDTU57AeZkKdIdI47QkZ5wBkZ6VbdKHa7MJ006uLlXY24LOGscf+uH+ZmzT37/AHGQZsJlt61OrS2pp5X53JSeuMjg81MJOb5XRbV6aGkqi65vFiT5S67IVlImXl60zraiIuMlbig3McJ3Lxkp55BCuvr61SDzPa0bamHutPHUVWblLC+yvD8l1ppse+zVR4zaIjREZl/tlLUsIJ4APAAJI48c1pBehw6xvZDdJuT+JrCWM/m3+WBkHStDgM0AUAUAUAUAUAUAUAo6hHYawscx7usHezuPQLIOM+VY2cWRZ62je/Q31x+1w/u/Y16meukS9W33G5O9nLkJQYqW28JSMZ5wT5mljkpLDJ0EdPbp7HZXzFZzz/8ADOlQqNqfULEjHbuOJdTnqpHewf2ilfE5Jj2hiek08odJNfeLmrY7sx/UsiECtlttht0p6KUCCfpjJ+NZzXMmj1vZtkKlpoT7bk19GsL8ehr1Y/Hd0XJWgpU3IjpDOP0lKxtx58kVtPHuzxPZ1co+0IRfafPyx2U2lY6o2spDLyj2jdvYSsqPiG2x/VWVfFmPkd/tCcbPZ8ZR6c5fm2b7MtMv2iXB+KdzDbOxah0JwB94qyebWZ6hOv2VXGfbeV9OT1qtJd1hZGm3VsrI4cQBlPJ6Z4qLebIk+zWo6C+TWUaGH3rPer6wVKmSXGULRIUe+VKIShBxwOVDyqM7ZyQshHU6eiaW2KbWF8uW/U96eUuzaqct8lhUZuc2FtIUsK7wHPI8eFGkMws2+GNYo6nQq2Ly4PD+j/iJemyDrTUWfNHNWr4skU13/j9P95o0j+6dXX2dG/wMktggcKVkdPoT/vDzqK8uxtdFvaWK9DRVL7Xf3fx/2N9pT2ftDvQWB+UZbWj1GxAqY/8AdZnqGpey6MeG/wA2VF7wvUSpyhmKzeWG3CeiSlCeT6AmqTWZ58Z/Q7dI8ab3a+065NfTc/8ABc65l3SBFRMtsxKdyktIYLKVblnoQTz5Vpa5LlM8/wBk16a+bruj1l5y1xg06Jwi66k3kAJnLUTnAHeVVas7pZ9TX2rzp9Pj/j/grdQzg+7A1FaVFlwvOQ+0UAe0TykK9RnOKi15xNHRoaXFWaO/lYU8ej7/ACH23RGoMJqKyO40kJyTkn1NdCSisI+fssds3N+SXUlAoAoAoAoAoAoAoAoCLNhsTWVMymEPNK+0hYyDUNJrDL12TqkpweGiLAskCA720aMA7jb2ilFSgnyBPQelQoRXRpbqrrVtm+Pw/ILlZIVyWhyU0rtUcJdbcU2sDy3JIOKOClyxTqrqE1B8Pw0mv7m6FbYsKJ7pHYQhnnu4znPXPnmrJJLBSy2yye+byyBG0vbI8hD6GF5bVubbU6tTbZ80oJwD8qp7uKeUdE/aGonFxb784WX9XjL/ABMP6Vtb81yY4y+X3TlahJcTn6Hp6VDri3lkw9oaiFarT+FfJP8AQn2y1xLYwWYMZDCCcnYOp9fOrxio9HNdfbdLdY8siztOQJ04TpDbpkJxtUh5SduPLB4qrgm8s2q1t1Vbqg1tfyR4GmLYAfyDm4uBwrLy96lDoSrOTinu4k/12o/5cYxjCwkbJ2n4E+U3KlMrW+2AELDqk7ceWDxUuEW8latZdVW64PCf0IX4mWrtnXtssLdOXMS3Bv8APPPIqvuo5N/+qanao8YXXC4+nBdQYLECOliGyhlodEoFXSUeEcVltlst9jyyJcbHFnym5au1aktDal5hZQoDyPmPjUSipM1p1VlUHBYcX4aye2bLCatyrf7slcZWdyVkq3k9SSep9alRSWCstTa7fe5+L8CNG0xbY7gWhp1ak57PtX1rDef1QSQn5VVQink1nrr5x2trHySWfrjv7yL+JFl/KHspX5Xlwe+O9/497mq+6ib/APV9VxyuOvhjx/Y3v6UtciDGhOMuBiKCGkpeWnHrweT6mrOEcYMoe0dTCyVsX8Uu+E/0LphrsmktjJCRgZOTj41fo4m8vJtoAoAoAoAoD//Z"/>
          <p:cNvSpPr>
            <a:spLocks noChangeAspect="1" noChangeArrowheads="1"/>
          </p:cNvSpPr>
          <p:nvPr/>
        </p:nvSpPr>
        <p:spPr bwMode="auto">
          <a:xfrm>
            <a:off x="0" y="-1095375"/>
            <a:ext cx="202882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352" y="3081525"/>
            <a:ext cx="4706367" cy="353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bwMode="auto">
          <a:xfrm>
            <a:off x="8829736" y="6172944"/>
            <a:ext cx="3649328" cy="576064"/>
          </a:xfrm>
          <a:prstGeom prst="rect">
            <a:avLst/>
          </a:prstGeom>
          <a:solidFill>
            <a:schemeClr val="bg1"/>
          </a:solidFill>
          <a:ln>
            <a:noFill/>
          </a:ln>
          <a:extLst/>
        </p:spPr>
        <p:txBody>
          <a:bodyPr vert="horz" wrap="square" lIns="50800" tIns="50800" rIns="50800" bIns="50800" numCol="1" anchor="b" anchorCtr="0" compatLnSpc="1">
            <a:prstTxWarp prst="textNoShape">
              <a:avLst/>
            </a:prstTxWarp>
          </a:bodyPr>
          <a:lstStyle>
            <a:lvl1pPr algn="ctr" rtl="0" eaLnBrk="1" fontAlgn="base" hangingPunct="1">
              <a:spcBef>
                <a:spcPct val="0"/>
              </a:spcBef>
              <a:spcAft>
                <a:spcPct val="0"/>
              </a:spcAft>
              <a:defRPr sz="4600">
                <a:solidFill>
                  <a:srgbClr val="FD9A00"/>
                </a:solidFill>
                <a:latin typeface="Open Sans Light"/>
                <a:ea typeface="+mj-ea"/>
                <a:cs typeface="Open Sans Light"/>
                <a:sym typeface="Copperplate" charset="0"/>
              </a:defRPr>
            </a:lvl1pPr>
            <a:lvl2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2pPr>
            <a:lvl3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3pPr>
            <a:lvl4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4pPr>
            <a:lvl5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5pPr>
            <a:lvl6pPr marL="4572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a:lstStyle>
          <a:p>
            <a:r>
              <a:rPr lang="en-GB" altLang="nl-BE" sz="3600" kern="0" dirty="0" smtClean="0">
                <a:solidFill>
                  <a:srgbClr val="00B050"/>
                </a:solidFill>
                <a:latin typeface="Arial Black" panose="020B0A04020102020204" pitchFamily="34" charset="0"/>
              </a:rPr>
              <a:t>Opportunities</a:t>
            </a:r>
          </a:p>
        </p:txBody>
      </p:sp>
    </p:spTree>
    <p:extLst>
      <p:ext uri="{BB962C8B-B14F-4D97-AF65-F5344CB8AC3E}">
        <p14:creationId xmlns:p14="http://schemas.microsoft.com/office/powerpoint/2010/main" val="201950575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1245816" y="25437"/>
            <a:ext cx="10464800" cy="806376"/>
          </a:xfrm>
        </p:spPr>
        <p:txBody>
          <a:bodyPr/>
          <a:lstStyle/>
          <a:p>
            <a:r>
              <a:rPr lang="en-GB" altLang="nl-BE" dirty="0" smtClean="0">
                <a:latin typeface="Open Sans Light" charset="0"/>
              </a:rPr>
              <a:t>Chemotherapy in natural surroundings</a:t>
            </a: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KAA1QMBEQACEQEDEQH/xAAcAAACAgMBAQAAAAAAAAAAAAAABgQFAQMHAgj/xABPEAABAwMDAQUFAgcKCwkAAAABAgMEAAURBhIhMRMiQVFhBxRxgZEysRUWIzNCUqEkNmJ0k7K0wdHwNDVUY2Ryc4KSotIXJSZDRHWzwuH/xAAaAQEAAwEBAQAAAAAAAAAAAAAAAQIDBAUG/8QANhEAAgIBBAEBBQcDAwUBAAAAAAECAxEEEiExQVEFEyJhcTKBkbHB4fAUodEjQlIVMzVi8ST/2gAMAwEAAhEDEQA/AO40AUAUAUBgnFAaHZsRlex6Uw2v9VbgBoDx+EoH+Wxv5ZP9tAH4Sgf5bG/lk/20AfhKB/l0b+WT/bQB+EoHQTouf9sn+2gFa4e96l1VJszU6RDtduZbXKMVwodkOOZKU7xylIAzxyTQEr8RLR+lIu5OPG6Pn/7UAsamd0Tpl/3adKuz0rjLEec+tYz598AfM0yW2sRb7qW2vraNidnQo/G/3x99bqvP7KlJHpz61GX4LRSXLG/TUvRVxbQxLvS0ys7f8ZPI3+vJAB4rOuVjeJrAmo9xGW76TXAgOXDS9znxp7Ce1QHZa3mXgnnatKiRg+Y5HFamYyabuX4ZsNvuewI97jNvbAc7SpIJHyNAWVAFAFAFAFAZoAoAoAoAoAoAoAoAoBf11cpFp0xMlQlbJKi2yyvGdi3FpQFY9CrPyoCHb/Z/ptiOj322MXGURl6VOT2zrqj1JKvXwFAa7xpHTkO3vPQdIWuXJSAG2RGbTvUTgZJHA55PlQI5UqMbdqR9FwsVkeSQAppi3oMds+G0kAnxBNQn6mqjlZSHvS0fRF6jfunTllhykq2qaWy2d5x1R5io3p+SJVzj4GY6H0kpOBpy14PGUxUg/IgZHxqxmU2gLQix6s1TAZdccZQIqmu0UVFKCHCE5Pl0qWSx7OfCoIOG+2XR77F3cv8ACSpbErHvAGT2SwnAJ8gQkc9AagvHk92rQ+mWbYp+9KnuP7UBSUpd7pOOm0c8/SvNlqb92I8HZ7mHDS/F/uKGsNOJsNwHuqllpxAdbQ6OQnJzk+fA+tdenvdsfi7MrqlF7o9HQfZBqK4XOJdbVLAXGjRStpQ6N5yNo9DgnHh8MVquGkc8nnkevZxxoSxjyhoFaPsqMlQAoAoAoAoDNAFAFAFAFAFAFAFAFAKvtK/eqr+PQ/6S3QDHKWtuM84032jiUEpRnG444FQyV2cNOpL/AKh1CzbJEstqcWoOt5IS3gE7QkYyRjx61yXTca3OXg9JVwg1tWRwiWJplKWw2lbyVZdUpJyU+ic9enPSvLk3JtZeDod3GcJL0/cS9cMLtk6WY7pMdCkBSFeG8eBPjnw8vhXdpviSTKttwUsHUfZoicnSsf38rPfV2AX9oN+HXnrux6Yrurzjk83U7PefAFhBGv8AVPl2ML+YutfBj4GuoIFiSy0/qq4RpRyw/bEpWCcAJCjn76PrIKUXN9TwctsiO9bWm0grWRlwAcKB8ufn6ePi2JQbT7+h6tcISgm1yxevNnues3ZKrMltyJLQ2hyS+rZtS2pRGzjJ3FR58ketdmkhJZ3d5MdTthiI36L0YzpCyTEdqH5j7ZLzoGE8A4CR5V2pcnE5ZJ/s6z+I1k4/9IipfZUZKAKAKAKAxz5UBkdKAzQBQBQBQBQBQBQBQCr7S/3qq/j0P+kt0A0YzkGgF3VloYVDeusOE0q6RB27TiUDeso525HPIyPnWN9asrcW8G1Nm2Sz0c+f1la2k++tY94wVLbK1ZCvMjx8Rj415f8AS3PMf7nr4gliUh00lbUT4X4RusRlx513tmw4nKk5AxkcjO3Hwr0NPT7s87VXfFtj0N4SB0rqOMVbGSNe6pH+ZhEf8C6nwT4RM1NqB60wS9Bhe+vbwkILobSM+JVg+OBjHUiuWWqhGbizWqh2SSOXXbUN2vLyJUiMpp4Apejtp3NLQlXgc85JB5/V8qmySnU+Tprr91eotFnB0ojUVtgyn3IpWyVNkLaKipGQduQoY8Rkg9fGkFuj8zOV06rMLpeC8066qBq8svNrb328NglwkKS0oYwMeG/zPj0zWSs9xWnPyVtSsk3HodZDzb0KQW1hWGldPDiuuE1NZRztNdnOdBaRcvemoM2/XG4lkt7IkSPJWy220CQknYRlRxn5irsgYz7O7Ef/ADLqT/7o/wD9VQDm1/v+hbVNfhxIuoJ7jKyha0XR5De4HBAJXk4PpipAwaMiaV1U1luJfIjmSAl65ulKiPJQX94FGmiMjV/2d2DHW5en/eT/AP1VBJDYhL0lqq1RIU6W7bLqXGVRpTyni26lO4KQpRJAIByPSgHodKAzQBQBQBQBQBQBQBQCr7S/3qq/j0P+kt0BcXe7R7Uyp2QraAM5KgkAZxkk9Pv8gelZWWqBeEHJ4QmXLWRvTLsSzJkrQolC3orC1HGCO6te1AOfHJ+FZQuk3icf7/z8jSdO3qWH+P5f5ES/dhJuBfYtEVMg4Us7y6SSM5IbBRznP2qxrhOMdrk/0/udsbMLOFn7s/qyBH1DeIlzRJVd5rLvahTm1HcJwB30A4IwAOfCumHyMp7WukdU01rv3xEZm6NEOurDfas4I3HpuSknaOcZ6ePA5q29pnI4ehhUxUDVOsZKPtohwyj47VgftNayeI5IhHc4xIN6lN/i5JbiuKU82wFbVJwpQXk9fAgjHxCfGvEqg3Lc/Pf+T0a042LPr/PxF6zR5LzJWppxTvD6E5ADW1BSEj12qPHQnz6107Y52+OjsvrSStlw/wAv2GTQU1Zgb5BKWVuFTW7g5VhW3Hh1zj4111LbHHoeVqcTluRYatgLYsbN1hLWLnABU0pB/OEnvJI9efrV5wViwY1z2y56N2m75HvFtcfiKSUOxSVoSkAtr29DzxnnA9K5tLuhNwkWuht5N+h3xG9nlpkKSohuAlZCepAGcCu19mBzpn2x327XBqJZ7FGUt8kMtqdKlq4J56DOAanAwKOntISpk8pkpiBZIyJYUsKUrnqMDP8AbWbvSXCydX9Lxly59MDSxbL5YHm7rY4VqnNRncPR7dMVuOOSClQxxjwJNTG1S4ZhKvaMulva9Dvd4iWqTa34rspextxKwtO7HAI4IFWwUL/Vmfxs0b/HXs/yC6lEjeOlQQZoAoAoAoAoAoAoAoBV9pf71Vfx2H/SWqAptbXNmLKcMyRDStte6L7wguFPdSMobHClAhfXz+NcdjcrHt8ehvWuMHOnb86mc2ppia6s5zKlJ7VeCOSlkYbSMZP2ScZqYVrOeE/l/k6J/Cvl/PQ9XdRfcLUy5XFWzuuNxlNqUgfwkEBWOfUVZZXDXPz/AJgrGLfKeChUw2w7lmS6/GUO6pQ2KT9Ovw/rrSMs9rk02Neck23W5iRM2++PwDgjcgkgkcg4PPl41lO2UV1kj3WfkNmi5kwyLyzenTJdUGGu2cxlxCCvrnjyGTx0J9a3S30pR8lYQ2z3NdDBEhxmmZDc7DfvitgacUS4lKsbj5k8jy8DisoxxNI1tslP4o+OSlmoMCOjl1rDu11faKThY3BSSR1P2ajbLdLHzPQnbvalnjCf8+8ZtFQI8lYCwpxqGtKkFX6bmwc88njn5iu2uOF9Txb5F1dytzTz6WmlEpdwEnxIX91Wb29GMV8XJz/SEhuzaiu0QLShiQF/k8/YWRnbj58VzTk4yhNndOHvanjtHQtAI/8AA9kQtOCIbYUk+BxyK7X2ecIt29lkq3anZvemXG1R0v8AaqhunCm85CthPB65APHTwqHysExeHkn3yMiDcLfHjw3FhToefQCBtKcYGScE5HAycZNefOLTayexRapQbkucYRbT3H5EQiwxGlzHUrUlpeUZV9lWT4YCiM+vGeKmiOZ/Q4Z5jF7iv9nPswZ0y8i53R5Mu6AHZtGG2M9dviTjjP0rvbOQu9Ug/jVpD0mPf/CqpQGwdKgGaAKAKAKAKAKAKAKAVPab+9Nz+Ow/6S3UMIWrzKdjav2zEpXFcf5R2YVtKu636j9Ik/wvKuXX6WUtK5wfOS+m1EZXOp944GOzWtpN67ZhtBaabI39SFYCcZ/1RXmeyZSnKW/s6L3iKQg6m0ww9YlXOJI9zkuyVuMRzk9qEg52D9Djr1HdT0r6DUzhW+ejm0DsszwJvaNyDvST+UA7w4IOBkEePORnxxXNt2vg9JPKLaM046EPNJy+yAnHmpPeQfmOK55Pa+R6osbNJeakGXGeU0iSyFkoGSSjuqH0KD8qpZJx4Xj9S1Fe/wCFlo8HI6zdZMlAiJ5Q4s5PB68ePA4rFN5UF2dqcNrijTMvcrUUxlEhoIZQsLZZ2gKdWRhJVj4bjyeE+vHenKWE+zgnWqYZXk6VpyKiJASltsgkqJV+sT1/v6VsedN5ZtV2iLY/uVuKVL2k8cZ6Gow8YC7OCuOrb1bOddUSpbqTvB/SwCflyr6Cq2R+DB6OmTUmd40zMbdhpjDfuZACSs5K04GDnx6kE+YqKLIzjwcN9bhNplyT6VuYijf30OzkFlgOkEpA7MuJf46ceIIPB8s8Vy3we9NL7zs00lskpPj8hf1Rq1nRU61F5PbSHN3bt5BKGPIc9d20+P2cetbU6f3fPqYW3+8bS6HyyXyFe4LcuEtXZr6JWMKHyrVxaMcoqdUd7VWk/SU8T/IqqCRpT0FAZoAoAoAoAoAoAoAoBT9pvOknB/psP+kt08gVNUtpm6lbiFYQZknvLJ4ASnCfuSa7HHNG1+jPMhPbq98e8/sOkBDka9cObmn2Sdifst4PdA9cZ5r5/TyjXNxXlZPds+Kr6Mp5re8JfbCi4lpKGweEpHoBXFrLZ2XyTfCOrTJQhg5nrOALY726mUsvOL3jYMDnqMeXjXp6K12LHoaXSioZRr03cCq6th04Q8lDaSfBSAEpz9MfOraqrNbwYKWcNDFChpS/JhoI3tvrCUq8lJUPpkjj4Vybs7ZPyi9ctrKF6W444hucHlK/NtNu9VknGQOBk/srsUE+UdilGPZodlS2nHmoimW1j/CFrWg4UedoCu6QOPQ88eWsOFk4b575clxD9pFygtttSVNvKbGMBH2z0GTu4+CRitOezncK/Utxri6S7Kh2I3EdSkbVlayhRISVKABx0wOnn6VRZ3YCrjjKEV+W7cT+ES00w8t5ICWBtBB8eevjk+tWl3g6qF8KfzHax6xjWJhh2WpxSWG+zdSlOVryTgc456HrXFXVKN25dM31sIupt9lBrH2p3e8lyPZ99tgfYK0K/LOf736Pj059a9PaeIbtLQ5UvUFihofUy3DhIeYaBxtUQcZP8I9cdRjPQVps4zky95nhEXU89Nzv90UW0JeL6mkSCo5bQjKVbT+qVbiPTFWjyThRRRWa7Tba2+41LcZaKuyQWeMHA6Dw7oFRkNDzpDUs+9auskOcnCWVuON7jlYHZkYJ8c9azmkTA7VWZcKAKAKAKAKAKAKAKAotYwRcrOiIrcErmxSdvXAfQr+qgEtUcTvaNGQ83liIy7KdSoZBPQA/NQ/4a6dTY4VLHoefpa/eXSz6ltHuBaBlJakB1bxW2yrClK8ABjwx8hXyWZR1KlDpfzB9NOHw7WR2bmhiX7i+na4cFBUpOF+WMHyqNVppKUpp+S0IxcU4sWvaJZlOWqRcZUkNoaI7NOOXCTgff+yuv2ddiahFdlb5JwwvAp3S2vQBHktpWW3kduhQHGfEfEYP0r376+M/ieVor/8AYy8hTQ5fXHGFbkyEocyOuSkgn/lryp1YrS9P8noKXbKuVNc92hPlzer3bckKPdDih5eHIT9K2hDmS+Z12SSW8r7XbJVz7NBcCXVKWnc4OR4k9evWtrLI1rk4aq/eFsrRMxSu/IbJOSXFrIGPPp92aw/rYGq0r8s8/gm7Wy2F1ssLjrUpDjmwK7FQKkDGcfaCjzjx8xVo31ym154/ImNGeGV9liE3hiPklARuIKs4Cc1e6WK2zaivZbhega2j+7SmoxWSS2lbmPDNV0kt0dxT2jJPCRCsNriquLbd3TylSFKZUoBGw85Ufl0+tdsV6njzz4GOzXcS9XquLCx2EZCG2dvAKGWSR/zA/WtItKDM2nmIurSiPFjS0ufulTZdWlYB7TKuR9Cf7mpxhcE9le6rsWkpAHMgrAzjnbVGWQz+ylxbvtCgKXnkOYz1+yapMlI+jR0rMkKAKAKAKAKAKAKAKAhXIoTHBWfsrSR8jn+qpisvBWctqyKlttyVu3iZIO/t0IZIV1IyTj9orH2xZinEXzx+Zh7LT3uXzNF4not1sfXELe9gdns3dTwAc84xn16eNeJpIJ2rcuuWe24ubw3jJAK4chyJtb2LjpCN4T9gfqj4dKm6c5OUs8PkvRV7qOE+DXrSL+ELVHhFaVIdltpXx+jz9PCrey4/63XJS7ChJ+iLZFrjzbO4xLACEpAbAPebIJ2kV9XclL4EfN0Nw+PycrQV266TGVkpUhjjaM7M5T4eWTXmzh0j34TUlksUWgFqGmQhRbcY7MKQnIUcndjw6JH1rKUsco64NThtzyetNKciLkMSHG8xFlIUR3iDyOp5BTnjiq6j/UgmvJSh7JYZb3S4s/uRdukjeg/lkDJTxyOOnSuaqp4kpL6Haly0yBPuanrV7rHHJVlQJ65Vnp6VrCnFm5jbhfUq9PLbavag4U4CAnOepOSM/Q/StdQs18Fa21Y38jzqmNHkXB52et5LrscLYWgDYtHPIHU7chXhwK200dlaPM1U91r+RQW0Sr1JixI7Dj0hA7rDKclYyCSo+AzkkmultJZZyNegzad03Ittxfh3XcjtmsMPRzuAJGFd3A3cKTwDx4+FUdktmYclowTliTw/BVamgXFqU9CMJbqYndbeaZJUpPQK7ucZ5488+VaqTlFNoylHa8FBJS+t1KnmXmUqVhCltEBR9Mjk+go+WQNvsqTt17bUk87XDtP2vsnrVZ9BH0WKyLBQBQBQBQBQBQBQBQFTf4zL8QKkKcQhpRVub6jKVJ+5RqHYq3ufgh0u5e7Xk4zeX7iy5cbhCuMln3Z5tnsc7kOtkdSOh6/3xUaixWXbGsprsto6tlXbXL7/AAKd3UEiVEcjvzigBYcCmvyZSodMEc+JrH+nrjLKR2uUZR5Y5MXCNIbc7RTDqVuq7NTbqRhvcojPnwfj51wWVzbX0N6WsdkaZe7a/GhWuNLQ8+t4BQSrIB8Ofvrp0lE/fbsYMdVdHZP6D1ASpq2te8FCFNI5O7KTtHXPlXuyeHwfPQWeDjLZckTpqgoKU+6BkHH6RXn4Dj61wSa7PchHa1H0Op6beRN0VdWXO822tbRT5YwPvrlTcVLJpt/1YYEFMYruEkBBXHdR2RVnnKVD7xkVO74EdNlbdnC4YSApLojqH5zu7vJsgKOf90gVCeVuNVJp49TJPaOJWhO3eMpzxgdKdLk6c5wdAftkaLpa0LTEUt9KS4FIayrCkkkE+A5H0qZputJHnVW//om2+P3OWStQxnGOzdg9q7kKDm85P6WB8c5J9c9eK64LCSOCXxPg6hZizZLYhMCEy12raC4hCAA7lIJyRz4kfKuG+c4W89HVpqYWRXOBeuF1gNlEO4S2sKVkNuOlIBPTvD7IwOaiuFj+wddz08f+6uV6opNQ3pUde61lsRG0Bs/liCshR7yQDgJz0Hwr1IR2RXOTxXJTk2lght60eGCpKk4GFg8qaXj7Xqk5OfLPrijaK4LPQF5dvGv7YV8htDvO8nPd/vz1wBVZtYJR3gdBWRJmgCgCgCgCgCgCgCgK69kiA6Ejk4A56Vxa5v3LN9Ms2o+ftaNph3Rp2Og+6vqU4E7iQF5woY9CM8+daaV7obX4NtVH3cljlP8An5lY40264xJOEsk7VkeHxrZNrgz2J8mhTaEFSW0oWU57xHPxqyyWS9Cx0xa1XC5hWFbGwVZzwTnis77Nkcm+kpjO3c+lyNuup8i12aFEt76oxeUpDpQn84kIIwc1no7JSbyyNdVHcpJCla5LKHYLZSdql5ezyVHgKGfkK3ayjGL6Hf2dXJ9/TGpO6FO7e32j9ZRVms7I/a+hpD7Vb+ZXdmpAbcbGO/uBrDPaZ6zR6urKAuMtX515tZOPBAIQP5h+oqYcQMFza16GltsvPtpSpO5xaW20elRJtRbN16napTQatDyEcBEdSR8k4rrgsJI+bk8ts43ZfZe9c7FbrvEujLSZMVt9SZDHabFFIJxyARx41q3h4JUhMOpLnHKkRpaOwYWpLSA2NjgPGSDnggZxnxqJxjNYkXrtlU24eT1fbmLnGadw52ywrLQbAQ0BjoQOQcqOD0zVa4uC2roW2b3vYvtqc3Ds1K3HAGCQSB4fsrQxAEhWe8COqjnIqSTpXspsoj3jT95S+D76qU12IT+b7Pjr4561RvKYO8jpVQZoAoAoAoAoAoAoAoBe1w4Y+n3pCElS2XWlAZxnKwOfTBNZ2V74uJrTZ7ue449r6BKt7So8ncf3SlxClddikkDn0II48MVlQ5bvj7wdeoanVuj1kWYysNKY3kb07k/GtZcyyYw6wTdO2lVytmonUIzJgx2ZDWB4blbx8x9w8q0bMk3GRZ6QlIQy8UFXaKUgfI//AIFH5VyahNs9jQvh4I+v7gqU5Ea7TepoKUoDwPH7eVD5Cr6aOE2c3tCSTjFIobQ1MuUxEaAw4+8okhDSdxwOprpZwxlyNOgLi7AF6ibFhwx8bFJIUlQWMgjqD161hek1ydmmxKS+TL6PghO9rlRJUjPeHnx4Hxrz5cPg9Voxq2MpiNYWEfb90UsnoSVryR8q7Yte7WThqbnZN/MrdLoL19ispIW8t5OMc7U55I+OOpqlq3RwbSltg2ztl2dQzaprjighCWFkqV0HBrsXg8A5/JvTlh9iVvksY94dt7EdnPgpYAJ+Q3H5VZ/aJRxRtxlllAW2VdQAAP1QB+0GpfRKfPJPi3GJHAKIzagkrylIxkKSUnJ+CUftqscqXJaTi1wQzLbJKY7SGkbt23rziteDI9xW0PB0uJBXsO0nOAccdPGpGTqHs2bdYGmYshKQ4xKnhW1QOMpQvw/1qzaxkk7EOlUBmgCgCgCgCgCgCgCgFv2g7vxPuS0pKuyQHCBySEqCj91AQdU2uLqKDb32WRLbdQpKXEDcAhaCArPoSFZ8xUeSU30cHcbcaZi9qkoXs7yfXJH35rJdtHUvA9exdwfjVcY6khTciCdwPQ7VD/qNXRlaK9/tjum9WzbaFqQyh0rYP+bWMpPyB258waTXBrROSeYspX8CU4sAqwSSTznFSn8JEo7pHZY9jt+o9Vy3YBVDTDt8cIlQdqFNSCVK4wME7Tgg/Orp/CjnawWUzQk6XPZnO6mfMppBQl4xG9xSfA4xnpVJwjNYkuC0LJQeYmhHs4lIyEakf5Vuz7ojOfrWfuKvQ2/rbn5M3D2dzLkWTM1NJX2KOzbxFQMJ8vWtFCOFHHBnHUTg20+wt3s5k22UmVE1HIS6n7KvdWzj61Hu4ehaepsnHa2Sbzo6ZPhP/hrUtxmRENqWqKhCGULIBxuKRnHpmtMnOIGtZ5T7L9G21pIU5JYQ5t8cBGBj5qp28knNHwns2iE4wCkp8cjk/wA79lSQaU5JAHBJoD3vKFk46HFTkGxEood6cHgjPWpyDofsklh3VdvjNgBGH3VAeC9iUk/MAfSoZCR30dKoSZoAoAoAoAoAoAoAoDypKVpKVJCkkYIIyCKAVHPZ7YyomMJ8JCiVFqHOcaQCfJIOBQEJXsq0w4crbmE+slR8c/1mhOWe2PZdp2K52kU3FhzGN7MxSFY+IwaDLMP+y/TshwuSDcH3CACt6WpasDoMqycdaE7mYT7K9MoJIbmYIwU+8HBGc4P0oNzGiy2a32SIIlrjIjs53EJ6qV5k+JoVLCgM0AUAUBEu3+K5n+wX/NNAfN2p5ynEaWYQf8Csccgfwlgk/sCalEixIKQEgDackKSfMePzzj5UyDSpaEnOOlECTcFOKfV2qt6k93d5gdM/KpyCLmoIHr2KHOv4w/0d37hQnwfSAqCAoAoAoAoAoAoAoAoDFAGaAxuGcUBncKAxuFAZoAoAoDBODigDcKANwzigNU1n3iI8xnHaNqRnyyMUB8q3SPMtl2fjXdKo78VtDGHAU5ShAbSU56ggA59TTJdIpXZHa7VKUkkDBII55z/f4UK8mpS0njcnn1oQb5EhDit5WjJGSOBz41INIdR+sKjIOlewq2yn9WquSW1e6Ro60rdx3dysYSD0z14oD6EHSgM0AUAUAUAUAUAUAUBigME0BS6lnz7fHbehCPsLiG1dskq5UoJGMEeeflVJycVlHXo6a75uM89N8fJZK16/XONIdjPiKXm5DDXdYcKSFkbjndgdRiqubTwdMNFTOKnHOMSfa8dEnTl2n3N54Sfdwhlbja0ttKSoKSvCSCSQQQFfCrQk5GWt01enUductJ/isvxwMlXOAKAPCgKC7u3FF3gx4kxLTcreMFkK27UlWcnz4rOTluSTO7TxpdE5zjlxx5x28FOq+XT3NTvbrStDEtzcphO1RbJ2YPy5qinM7FpKPebWu3Bd/wDLv9i+07IlSYodluqWVhKglbYSpPHp1BPStYNtZZ52rhCFm2CxjP8APu8luo4GascwtT5jL+o2rbJYjuRy0pCS6yFkO7d/BIx9nwrNz+LB2x0yemdvnK/DOPzKALCYVwLsS3CTCYU4R7i3tWMgoV08Ukgj+DVPeSw/kdi0dErIYT2yeO/xX48/RjDaIEJyROjSrfb3VxnQkOJioTuSUgjIxjI/srWLy2medfXGMYTh/uXX0eCLerchm6QGIkW2tNy1qQEqgoVgpQVE5x6AVE3JSWPJrpYUyqsnZFtxSffq0v1KtBDjKf3HBSvfKSVGA3t/JhW3HHPKcn41n7yT/udctJTHx4h59cZGLSbzz1vQtwpQlSUlDIYDZSf0iAOqTxitK25LLOHW1wqs2Q8Z85+4YU/ZFXOUzQBQBQBQBQBQBQBQFJfr0q2rjRorAkTZbmxlsqwkealHwA4qk57V82dek0vvt05vEI9v9F8yK1d7rDu0aDd4rCm5eQ3IilRShQGcKBH0Pw+UbpJpSXZo9Pp7KJW0SeY9qWMv6YNN8mLus5dlt8YPOsbHnXVvFpDZBykZAJJ6HpST3PajTTVf09a1VssKWUkllvw3y0sERuXbZKLs9cveYkiI8hcxoPbhlHKFI8wcenTmoynlyNHTfB1QpxJSyovHr2n8/Ujw5Rs8aPeJVvfbty1qWCZO5bXanlxaNoHOfAnGelVWY8tcGllK1NstPCac1x1w9q6Tz+nJN/GW7yL9KtUCFAUY6Qve6+sBSSARghPXChVt8nPakZ/0GnhpYaiycvi9EuO0/PyLOw6hTdXpMV2OuNOjHDrCiD8wfEVaM93D7Ry6vRPTxjOMlKMun+jNN5v82BeI1uYisOmSB2a1uFIz45wDiq2WOMkkjTS6Ku6iV0pNbe+P3RmBKFyujjNxiBi42/BSW3SpG1Y6g8evUVZNOWH2il1UqqVKqWYT468r1Ndri2e7R5CGmVbI7zzBQHl4IUefHorOT86rGMJF77NVp5xcn9pRfS8dfgV9sny2brcolutLCnY21LhVLUSpAzsAKh6nj1NVUpJuMUdF2nqdFdttrxLOPh6fnou9PX9m9tuhLamX2FbXmV9Unp9OD9K0hYp9dnFrNFPSyWXlPprplHAUqdqaZa5ERKUxXjIU6mSsqCiBsI8OhGR4dKovintaO22tU6ON8ZfaWMYXXlfijVNlR4qrnHuEFKm20txGw0+ouyM95CST8aq2llNfIvVVZYq5VTfOZPKWI44b4+hKYnTbC403PtjDTU57AeZkKdIdI47QkZ5wBkZ6VbdKHa7MJ006uLlXY24LOGscf+uH+ZmzT37/AHGQZsJlt61OrS2pp5X53JSeuMjg81MJOb5XRbV6aGkqi65vFiT5S67IVlImXl60zraiIuMlbig3McJ3Lxkp55BCuvr61SDzPa0bamHutPHUVWblLC+yvD8l1ppse+zVR4zaIjREZl/tlLUsIJ4APAAJI48c1pBehw6xvZDdJuT+JrCWM/m3+WBkHStDgM0AUAUAUAUAUAUAUAo6hHYawscx7usHezuPQLIOM+VY2cWRZ62je/Q31x+1w/u/Y16meukS9W33G5O9nLkJQYqW28JSMZ5wT5mljkpLDJ0EdPbp7HZXzFZzz/8ADOlQqNqfULEjHbuOJdTnqpHewf2ilfE5Jj2hiek08odJNfeLmrY7sx/UsiECtlttht0p6KUCCfpjJ+NZzXMmj1vZtkKlpoT7bk19GsL8ehr1Y/Hd0XJWgpU3IjpDOP0lKxtx58kVtPHuzxPZ1co+0IRfafPyx2U2lY6o2spDLyj2jdvYSsqPiG2x/VWVfFmPkd/tCcbPZ8ZR6c5fm2b7MtMv2iXB+KdzDbOxah0JwB94qyebWZ6hOv2VXGfbeV9OT1qtJd1hZGm3VsrI4cQBlPJ6Z4qLebIk+zWo6C+TWUaGH3rPer6wVKmSXGULRIUe+VKIShBxwOVDyqM7ZyQshHU6eiaW2KbWF8uW/U96eUuzaqct8lhUZuc2FtIUsK7wHPI8eFGkMws2+GNYo6nQq2Ly4PD+j/iJemyDrTUWfNHNWr4skU13/j9P95o0j+6dXX2dG/wMktggcKVkdPoT/vDzqK8uxtdFvaWK9DRVL7Xf3fx/2N9pT2ftDvQWB+UZbWj1GxAqY/8AdZnqGpey6MeG/wA2VF7wvUSpyhmKzeWG3CeiSlCeT6AmqTWZ58Z/Q7dI8ab3a+065NfTc/8ABc65l3SBFRMtsxKdyktIYLKVblnoQTz5Vpa5LlM8/wBk16a+bruj1l5y1xg06Jwi66k3kAJnLUTnAHeVVas7pZ9TX2rzp9Pj/j/grdQzg+7A1FaVFlwvOQ+0UAe0TykK9RnOKi15xNHRoaXFWaO/lYU8ej7/ACH23RGoMJqKyO40kJyTkn1NdCSisI+fssds3N+SXUlAoAoAoAoAoAoAoAoCLNhsTWVMymEPNK+0hYyDUNJrDL12TqkpweGiLAskCA720aMA7jb2ilFSgnyBPQelQoRXRpbqrrVtm+Pw/ILlZIVyWhyU0rtUcJdbcU2sDy3JIOKOClyxTqrqE1B8Pw0mv7m6FbYsKJ7pHYQhnnu4znPXPnmrJJLBSy2yye+byyBG0vbI8hD6GF5bVubbU6tTbZ80oJwD8qp7uKeUdE/aGonFxb784WX9XjL/ABMP6Vtb81yY4y+X3TlahJcTn6Hp6VDri3lkw9oaiFarT+FfJP8AQn2y1xLYwWYMZDCCcnYOp9fOrxio9HNdfbdLdY8siztOQJ04TpDbpkJxtUh5SduPLB4qrgm8s2q1t1Vbqg1tfyR4GmLYAfyDm4uBwrLy96lDoSrOTinu4k/12o/5cYxjCwkbJ2n4E+U3KlMrW+2AELDqk7ceWDxUuEW8latZdVW64PCf0IX4mWrtnXtssLdOXMS3Bv8APPPIqvuo5N/+qanao8YXXC4+nBdQYLECOliGyhlodEoFXSUeEcVltlst9jyyJcbHFnym5au1aktDal5hZQoDyPmPjUSipM1p1VlUHBYcX4aye2bLCatyrf7slcZWdyVkq3k9SSep9alRSWCstTa7fe5+L8CNG0xbY7gWhp1ak57PtX1rDef1QSQn5VVQink1nrr5x2trHySWfrjv7yL+JFl/KHspX5Xlwe+O9/497mq+6ib/APV9VxyuOvhjx/Y3v6UtciDGhOMuBiKCGkpeWnHrweT6mrOEcYMoe0dTCyVsX8Uu+E/0LphrsmktjJCRgZOTj41fo4m8vJtoAoAoAoAoD//Z"/>
          <p:cNvSpPr>
            <a:spLocks noChangeAspect="1" noChangeArrowheads="1"/>
          </p:cNvSpPr>
          <p:nvPr/>
        </p:nvSpPr>
        <p:spPr bwMode="auto">
          <a:xfrm>
            <a:off x="0" y="-1095375"/>
            <a:ext cx="202882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2007"/>
            <a:ext cx="13053911" cy="899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98187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1270000" y="254000"/>
            <a:ext cx="10464800" cy="950392"/>
          </a:xfrm>
        </p:spPr>
        <p:txBody>
          <a:bodyPr/>
          <a:lstStyle/>
          <a:p>
            <a:r>
              <a:rPr lang="en-GB" altLang="nl-BE" dirty="0" smtClean="0">
                <a:latin typeface="Open Sans Light" charset="0"/>
              </a:rPr>
              <a:t>2b Research/practice Belgium</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4" y="1873106"/>
            <a:ext cx="837247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contenu 2"/>
          <p:cNvSpPr>
            <a:spLocks noGrp="1"/>
          </p:cNvSpPr>
          <p:nvPr>
            <p:ph idx="1"/>
          </p:nvPr>
        </p:nvSpPr>
        <p:spPr bwMode="auto">
          <a:xfrm>
            <a:off x="2040707" y="0"/>
            <a:ext cx="10964093" cy="3032373"/>
          </a:xfrm>
          <a:solidFill>
            <a:schemeClr val="accent1"/>
          </a:solidFill>
          <a:extLst/>
        </p:spPr>
        <p:txBody>
          <a:bodyPr wrap="square" lIns="91440" tIns="45720" rIns="91440" bIns="45720" numCol="1" anchor="t" anchorCtr="0" compatLnSpc="1">
            <a:prstTxWarp prst="textNoShape">
              <a:avLst/>
            </a:prstTxWarp>
          </a:bodyPr>
          <a:lstStyle/>
          <a:p>
            <a:r>
              <a:rPr lang="en-US" sz="2800" dirty="0" smtClean="0">
                <a:solidFill>
                  <a:srgbClr val="FF0000"/>
                </a:solidFill>
              </a:rPr>
              <a:t>RESPIRIT</a:t>
            </a:r>
            <a:r>
              <a:rPr lang="en-US" sz="2800" dirty="0" smtClean="0"/>
              <a:t> </a:t>
            </a:r>
            <a:r>
              <a:rPr lang="en-US" sz="2800" dirty="0"/>
              <a:t>project - Assessing </a:t>
            </a:r>
            <a:r>
              <a:rPr lang="en-US" sz="2800" dirty="0" err="1"/>
              <a:t>spatio</a:t>
            </a:r>
            <a:r>
              <a:rPr lang="en-US" sz="2800" dirty="0"/>
              <a:t>-temporal relationships between </a:t>
            </a:r>
            <a:r>
              <a:rPr lang="en-US" sz="2800" b="1" dirty="0">
                <a:solidFill>
                  <a:srgbClr val="FF0000"/>
                </a:solidFill>
              </a:rPr>
              <a:t>respir</a:t>
            </a:r>
            <a:r>
              <a:rPr lang="en-US" sz="2800" dirty="0">
                <a:solidFill>
                  <a:srgbClr val="FF0000"/>
                </a:solidFill>
              </a:rPr>
              <a:t>atory health and biodiversity</a:t>
            </a:r>
            <a:r>
              <a:rPr lang="en-US" sz="2800" dirty="0"/>
              <a:t> using </a:t>
            </a:r>
            <a:r>
              <a:rPr lang="en-US" sz="2800" b="1" dirty="0"/>
              <a:t>i</a:t>
            </a:r>
            <a:r>
              <a:rPr lang="en-US" sz="2800" dirty="0"/>
              <a:t>ndividual wearable </a:t>
            </a:r>
            <a:r>
              <a:rPr lang="en-US" sz="2800" b="1" dirty="0" smtClean="0"/>
              <a:t>t</a:t>
            </a:r>
            <a:r>
              <a:rPr lang="en-US" sz="2800" dirty="0" smtClean="0"/>
              <a:t>echnology</a:t>
            </a:r>
          </a:p>
          <a:p>
            <a:r>
              <a:rPr lang="en-US" sz="2800" dirty="0" smtClean="0"/>
              <a:t>Project </a:t>
            </a:r>
            <a:r>
              <a:rPr lang="en-US" sz="2800" dirty="0"/>
              <a:t>aims at exploring and understanding the spatial and temporal effects of </a:t>
            </a:r>
            <a:r>
              <a:rPr lang="en-US" sz="2800" dirty="0">
                <a:solidFill>
                  <a:srgbClr val="FF0000"/>
                </a:solidFill>
              </a:rPr>
              <a:t>plant diversity </a:t>
            </a:r>
            <a:r>
              <a:rPr lang="en-US" sz="2800" dirty="0"/>
              <a:t>on </a:t>
            </a:r>
            <a:r>
              <a:rPr lang="en-US" sz="2800" dirty="0">
                <a:solidFill>
                  <a:srgbClr val="FF0000"/>
                </a:solidFill>
              </a:rPr>
              <a:t>respiratory health </a:t>
            </a:r>
            <a:r>
              <a:rPr lang="en-US" sz="2800" dirty="0"/>
              <a:t>in general and </a:t>
            </a:r>
            <a:r>
              <a:rPr lang="en-US" sz="2800" dirty="0">
                <a:solidFill>
                  <a:srgbClr val="FF0000"/>
                </a:solidFill>
              </a:rPr>
              <a:t>allergic asthma and allergenic rhinitis </a:t>
            </a:r>
            <a:r>
              <a:rPr lang="en-US" sz="2800" dirty="0"/>
              <a:t>specifically </a:t>
            </a:r>
            <a:endParaRPr lang="en-GB" altLang="nl-BE" sz="2800" dirty="0" smtClean="0">
              <a:solidFill>
                <a:srgbClr val="FF0000"/>
              </a:solidFill>
              <a:latin typeface="Open Sans" charset="0"/>
            </a:endParaRPr>
          </a:p>
        </p:txBody>
      </p:sp>
      <p:sp>
        <p:nvSpPr>
          <p:cNvPr id="7" name="Espace réservé du contenu 2"/>
          <p:cNvSpPr txBox="1">
            <a:spLocks/>
          </p:cNvSpPr>
          <p:nvPr/>
        </p:nvSpPr>
        <p:spPr bwMode="auto">
          <a:xfrm>
            <a:off x="2007161" y="6388968"/>
            <a:ext cx="10964093" cy="3342609"/>
          </a:xfrm>
          <a:prstGeom prst="rect">
            <a:avLst/>
          </a:prstGeom>
          <a:solidFill>
            <a:schemeClr val="accent1"/>
          </a:solidFill>
          <a:extLst/>
        </p:spPr>
        <p:txBody>
          <a:bodyPr vert="horz" wrap="square" lIns="91440" tIns="45720" rIns="91440" bIns="45720" numCol="1" anchor="t" anchorCtr="0" compatLnSpc="1">
            <a:prstTxWarp prst="textNoShape">
              <a:avLst/>
            </a:prstTxWarp>
          </a:bodyPr>
          <a:lstStyle>
            <a:lvl1pPr marL="889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1pPr>
            <a:lvl2pPr marL="1333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2pPr>
            <a:lvl3pPr marL="1778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3pPr>
            <a:lvl4pPr marL="2222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4pPr>
            <a:lvl5pPr marL="2667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5pPr>
            <a:lvl6pPr marL="31242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a:lstStyle>
          <a:p>
            <a:r>
              <a:rPr lang="en-US" sz="2800" kern="0" dirty="0" smtClean="0">
                <a:solidFill>
                  <a:srgbClr val="00B050"/>
                </a:solidFill>
              </a:rPr>
              <a:t>Green </a:t>
            </a:r>
            <a:r>
              <a:rPr lang="en-US" sz="2800" kern="0" dirty="0" smtClean="0">
                <a:solidFill>
                  <a:srgbClr val="FF0000"/>
                </a:solidFill>
              </a:rPr>
              <a:t>light</a:t>
            </a:r>
            <a:r>
              <a:rPr lang="en-US" sz="2800" kern="0" dirty="0" smtClean="0"/>
              <a:t>. Producing a </a:t>
            </a:r>
            <a:r>
              <a:rPr lang="en-US" sz="2800" kern="0" dirty="0" err="1" smtClean="0">
                <a:solidFill>
                  <a:srgbClr val="FF0000"/>
                </a:solidFill>
              </a:rPr>
              <a:t>researchdesign</a:t>
            </a:r>
            <a:r>
              <a:rPr lang="en-US" sz="2800" kern="0" dirty="0" smtClean="0"/>
              <a:t> for </a:t>
            </a:r>
            <a:r>
              <a:rPr lang="en-US" sz="2800" kern="0" dirty="0" smtClean="0">
                <a:solidFill>
                  <a:srgbClr val="FF0000"/>
                </a:solidFill>
              </a:rPr>
              <a:t>policy- &amp; practice oriented research</a:t>
            </a:r>
            <a:r>
              <a:rPr lang="en-US" sz="2800" kern="0" dirty="0" smtClean="0"/>
              <a:t> on </a:t>
            </a:r>
            <a:r>
              <a:rPr lang="en-US" sz="2800" kern="0" dirty="0" smtClean="0">
                <a:solidFill>
                  <a:srgbClr val="FF0000"/>
                </a:solidFill>
              </a:rPr>
              <a:t>nature – health linkages</a:t>
            </a:r>
            <a:r>
              <a:rPr lang="en-US" sz="2800" kern="0" dirty="0" smtClean="0"/>
              <a:t>, with special focus on </a:t>
            </a:r>
            <a:r>
              <a:rPr lang="en-US" sz="2800" kern="0" dirty="0">
                <a:solidFill>
                  <a:srgbClr val="FF0000"/>
                </a:solidFill>
              </a:rPr>
              <a:t>vulnerable groups </a:t>
            </a:r>
            <a:r>
              <a:rPr lang="en-US" sz="2800" kern="0" dirty="0" smtClean="0"/>
              <a:t>in the Province of Antwerp. </a:t>
            </a:r>
          </a:p>
          <a:p>
            <a:r>
              <a:rPr lang="en-US" altLang="nl-BE" sz="2800" kern="0" dirty="0" smtClean="0">
                <a:latin typeface="Open Sans" charset="0"/>
              </a:rPr>
              <a:t>Collaboration </a:t>
            </a:r>
            <a:r>
              <a:rPr lang="en-US" altLang="nl-BE" sz="2800" kern="0" dirty="0" smtClean="0">
                <a:solidFill>
                  <a:srgbClr val="FF0000"/>
                </a:solidFill>
                <a:latin typeface="Open Sans" charset="0"/>
              </a:rPr>
              <a:t>Province of Antwerp </a:t>
            </a:r>
            <a:r>
              <a:rPr lang="en-US" altLang="nl-BE" sz="2800" kern="0" dirty="0" smtClean="0">
                <a:latin typeface="Open Sans" charset="0"/>
              </a:rPr>
              <a:t>(</a:t>
            </a:r>
            <a:r>
              <a:rPr lang="en-US" altLang="nl-BE" sz="2800" kern="0" dirty="0" smtClean="0">
                <a:solidFill>
                  <a:srgbClr val="FF0000"/>
                </a:solidFill>
                <a:latin typeface="Open Sans" charset="0"/>
              </a:rPr>
              <a:t>nature</a:t>
            </a:r>
            <a:r>
              <a:rPr lang="en-US" altLang="nl-BE" sz="2800" kern="0" dirty="0" smtClean="0">
                <a:latin typeface="Open Sans" charset="0"/>
              </a:rPr>
              <a:t> &amp; </a:t>
            </a:r>
            <a:r>
              <a:rPr lang="en-US" altLang="nl-BE" sz="2800" kern="0" dirty="0" smtClean="0">
                <a:solidFill>
                  <a:srgbClr val="FF0000"/>
                </a:solidFill>
                <a:latin typeface="Open Sans" charset="0"/>
              </a:rPr>
              <a:t>well-being</a:t>
            </a:r>
            <a:r>
              <a:rPr lang="en-US" altLang="nl-BE" sz="2800" kern="0" dirty="0" smtClean="0">
                <a:latin typeface="Open Sans" charset="0"/>
              </a:rPr>
              <a:t>) &amp; </a:t>
            </a:r>
            <a:r>
              <a:rPr lang="en-US" altLang="nl-BE" sz="2800" kern="0" dirty="0" err="1" smtClean="0">
                <a:solidFill>
                  <a:srgbClr val="FF0000"/>
                </a:solidFill>
                <a:latin typeface="Open Sans" charset="0"/>
              </a:rPr>
              <a:t>Universiteit</a:t>
            </a:r>
            <a:r>
              <a:rPr lang="en-US" altLang="nl-BE" sz="2800" kern="0" dirty="0" smtClean="0">
                <a:solidFill>
                  <a:srgbClr val="FF0000"/>
                </a:solidFill>
                <a:latin typeface="Open Sans" charset="0"/>
              </a:rPr>
              <a:t> of Antwerp </a:t>
            </a:r>
            <a:r>
              <a:rPr lang="en-US" altLang="nl-BE" sz="2800" kern="0" dirty="0" smtClean="0">
                <a:latin typeface="Open Sans" charset="0"/>
              </a:rPr>
              <a:t>(</a:t>
            </a:r>
            <a:r>
              <a:rPr lang="en-US" altLang="nl-BE" sz="2800" kern="0" dirty="0" smtClean="0">
                <a:solidFill>
                  <a:srgbClr val="FF0000"/>
                </a:solidFill>
                <a:latin typeface="Open Sans" charset="0"/>
              </a:rPr>
              <a:t>primary health care</a:t>
            </a:r>
            <a:r>
              <a:rPr lang="en-US" altLang="nl-BE" sz="2800" kern="0" dirty="0" smtClean="0">
                <a:latin typeface="Open Sans" charset="0"/>
              </a:rPr>
              <a:t>)</a:t>
            </a:r>
          </a:p>
          <a:p>
            <a:r>
              <a:rPr lang="en-US" altLang="nl-BE" sz="2800" kern="0" dirty="0" smtClean="0">
                <a:latin typeface="Open Sans" charset="0"/>
              </a:rPr>
              <a:t>From </a:t>
            </a:r>
            <a:r>
              <a:rPr lang="en-US" altLang="nl-BE" sz="2800" kern="0" dirty="0" err="1" smtClean="0">
                <a:solidFill>
                  <a:srgbClr val="FF0000"/>
                </a:solidFill>
                <a:latin typeface="Open Sans" charset="0"/>
              </a:rPr>
              <a:t>october</a:t>
            </a:r>
            <a:r>
              <a:rPr lang="en-US" altLang="nl-BE" sz="2800" kern="0" dirty="0" smtClean="0">
                <a:solidFill>
                  <a:srgbClr val="FF0000"/>
                </a:solidFill>
                <a:latin typeface="Open Sans" charset="0"/>
              </a:rPr>
              <a:t> 2016</a:t>
            </a:r>
          </a:p>
        </p:txBody>
      </p:sp>
    </p:spTree>
    <p:extLst>
      <p:ext uri="{BB962C8B-B14F-4D97-AF65-F5344CB8AC3E}">
        <p14:creationId xmlns:p14="http://schemas.microsoft.com/office/powerpoint/2010/main" val="3307628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Espace réservé du contenu 2"/>
          <p:cNvSpPr>
            <a:spLocks noGrp="1"/>
          </p:cNvSpPr>
          <p:nvPr>
            <p:ph idx="1"/>
          </p:nvPr>
        </p:nvSpPr>
        <p:spPr bwMode="auto">
          <a:xfrm>
            <a:off x="650875" y="2276475"/>
            <a:ext cx="11703050" cy="13761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nl-BE" sz="2800" dirty="0" err="1" smtClean="0">
                <a:solidFill>
                  <a:srgbClr val="FF0000"/>
                </a:solidFill>
              </a:rPr>
              <a:t>Science</a:t>
            </a:r>
            <a:r>
              <a:rPr lang="nl-BE" sz="2800" dirty="0" smtClean="0">
                <a:solidFill>
                  <a:srgbClr val="FF0000"/>
                </a:solidFill>
              </a:rPr>
              <a:t> – policy – </a:t>
            </a:r>
            <a:r>
              <a:rPr lang="nl-BE" sz="2800" dirty="0" err="1" smtClean="0">
                <a:solidFill>
                  <a:srgbClr val="FF0000"/>
                </a:solidFill>
              </a:rPr>
              <a:t>practice</a:t>
            </a:r>
            <a:r>
              <a:rPr lang="nl-BE" sz="2800" dirty="0" smtClean="0">
                <a:solidFill>
                  <a:srgbClr val="FF0000"/>
                </a:solidFill>
              </a:rPr>
              <a:t> interface</a:t>
            </a:r>
            <a:r>
              <a:rPr lang="nl-BE" sz="2800" dirty="0"/>
              <a:t>: </a:t>
            </a:r>
            <a:r>
              <a:rPr lang="nl-BE" sz="2800" dirty="0">
                <a:hlinkClick r:id="rId2"/>
              </a:rPr>
              <a:t>http://biodiversity.be/health</a:t>
            </a:r>
            <a:r>
              <a:rPr lang="nl-BE" sz="2800" dirty="0" smtClean="0">
                <a:hlinkClick r:id="rId2"/>
              </a:rPr>
              <a:t>/</a:t>
            </a:r>
            <a:r>
              <a:rPr lang="nl-BE" sz="2800" dirty="0" smtClean="0"/>
              <a:t> </a:t>
            </a:r>
            <a:endParaRPr lang="en-GB" altLang="nl-BE" sz="2800" dirty="0">
              <a:solidFill>
                <a:srgbClr val="FF0000"/>
              </a:solidFill>
              <a:latin typeface="Open Sans" charset="0"/>
            </a:endParaRPr>
          </a:p>
          <a:p>
            <a:r>
              <a:rPr lang="en-US" sz="2800" dirty="0" smtClean="0">
                <a:solidFill>
                  <a:srgbClr val="FF0000"/>
                </a:solidFill>
              </a:rPr>
              <a:t>Registry of experts </a:t>
            </a:r>
            <a:r>
              <a:rPr lang="en-US" sz="2800" dirty="0" smtClean="0"/>
              <a:t>in science – policy practice: please join us: </a:t>
            </a:r>
            <a:r>
              <a:rPr lang="nl-BE" sz="2800" dirty="0" err="1" smtClean="0"/>
              <a:t>Katriina</a:t>
            </a:r>
            <a:r>
              <a:rPr lang="nl-BE" sz="2800" dirty="0" smtClean="0"/>
              <a:t> </a:t>
            </a:r>
            <a:r>
              <a:rPr lang="nl-BE" sz="2800" dirty="0" err="1" smtClean="0"/>
              <a:t>Kilpi</a:t>
            </a:r>
            <a:r>
              <a:rPr lang="nl-BE" sz="2800" dirty="0" smtClean="0"/>
              <a:t> </a:t>
            </a:r>
            <a:r>
              <a:rPr lang="nl-BE" sz="2800" dirty="0"/>
              <a:t>(</a:t>
            </a:r>
            <a:r>
              <a:rPr lang="nl-BE" sz="2800" dirty="0" smtClean="0">
                <a:hlinkClick r:id="rId3"/>
              </a:rPr>
              <a:t>k.kilpi@biodiversity.be</a:t>
            </a:r>
            <a:r>
              <a:rPr lang="nl-BE" sz="2800" dirty="0" smtClean="0"/>
              <a:t>) (</a:t>
            </a:r>
            <a:r>
              <a:rPr lang="nl-BE" sz="2800" dirty="0" smtClean="0">
                <a:hlinkClick r:id="rId4"/>
              </a:rPr>
              <a:t>hans.keune@inbo.be</a:t>
            </a:r>
            <a:r>
              <a:rPr lang="nl-BE" sz="2800" dirty="0" smtClean="0"/>
              <a:t>) </a:t>
            </a:r>
            <a:endParaRPr lang="en-US" sz="2800" dirty="0"/>
          </a:p>
        </p:txBody>
      </p:sp>
      <p:pic>
        <p:nvPicPr>
          <p:cNvPr id="5" name="Picture 2" descr="U:\BIODIVplatformBEL\Eco - Health\CoP BioHealth\Logo\Logo web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04" y="412304"/>
            <a:ext cx="12190477" cy="1358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BIODIVplatformBEL\Eco - Health\CoP BioHealth\Meetings\COPBH WS\OneHealth 2015-2016\Logo\Logo OHC 1804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704" y="4228728"/>
            <a:ext cx="12608754" cy="396083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2"/>
          <p:cNvSpPr txBox="1">
            <a:spLocks/>
          </p:cNvSpPr>
          <p:nvPr/>
        </p:nvSpPr>
        <p:spPr bwMode="auto">
          <a:xfrm>
            <a:off x="673632" y="8405192"/>
            <a:ext cx="11703050" cy="9624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889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1pPr>
            <a:lvl2pPr marL="1333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2pPr>
            <a:lvl3pPr marL="1778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3pPr>
            <a:lvl4pPr marL="2222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4pPr>
            <a:lvl5pPr marL="2667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5pPr>
            <a:lvl6pPr marL="31242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a:lstStyle>
          <a:p>
            <a:r>
              <a:rPr lang="nl-BE" sz="2800" kern="0" dirty="0" smtClean="0">
                <a:solidFill>
                  <a:srgbClr val="FF0000"/>
                </a:solidFill>
              </a:rPr>
              <a:t>Survey </a:t>
            </a:r>
            <a:r>
              <a:rPr lang="nl-BE" sz="2800" kern="0" dirty="0" smtClean="0">
                <a:solidFill>
                  <a:schemeClr val="tx1"/>
                </a:solidFill>
              </a:rPr>
              <a:t>on </a:t>
            </a:r>
            <a:r>
              <a:rPr lang="nl-BE" sz="2800" kern="0" dirty="0" err="1" smtClean="0">
                <a:solidFill>
                  <a:schemeClr val="tx1"/>
                </a:solidFill>
              </a:rPr>
              <a:t>OneHealth</a:t>
            </a:r>
            <a:r>
              <a:rPr lang="nl-BE" sz="2800" kern="0" dirty="0" smtClean="0">
                <a:solidFill>
                  <a:schemeClr val="tx1"/>
                </a:solidFill>
              </a:rPr>
              <a:t> </a:t>
            </a:r>
            <a:r>
              <a:rPr lang="nl-BE" sz="2800" kern="0" dirty="0" err="1" smtClean="0">
                <a:solidFill>
                  <a:schemeClr val="tx1"/>
                </a:solidFill>
              </a:rPr>
              <a:t>and</a:t>
            </a:r>
            <a:r>
              <a:rPr lang="nl-BE" sz="2800" kern="0" dirty="0" smtClean="0">
                <a:solidFill>
                  <a:schemeClr val="tx1"/>
                </a:solidFill>
              </a:rPr>
              <a:t> </a:t>
            </a:r>
            <a:r>
              <a:rPr lang="nl-BE" sz="2800" kern="0" dirty="0" err="1" smtClean="0">
                <a:solidFill>
                  <a:schemeClr val="tx1"/>
                </a:solidFill>
              </a:rPr>
              <a:t>other</a:t>
            </a:r>
            <a:r>
              <a:rPr lang="nl-BE" sz="2800" kern="0" dirty="0" smtClean="0">
                <a:solidFill>
                  <a:schemeClr val="tx1"/>
                </a:solidFill>
              </a:rPr>
              <a:t> environment &amp; health </a:t>
            </a:r>
            <a:r>
              <a:rPr lang="nl-BE" sz="2800" kern="0" dirty="0" err="1" smtClean="0">
                <a:solidFill>
                  <a:schemeClr val="tx1"/>
                </a:solidFill>
              </a:rPr>
              <a:t>integrating</a:t>
            </a:r>
            <a:r>
              <a:rPr lang="nl-BE" sz="2800" kern="0" dirty="0" smtClean="0">
                <a:solidFill>
                  <a:schemeClr val="tx1"/>
                </a:solidFill>
              </a:rPr>
              <a:t> </a:t>
            </a:r>
            <a:r>
              <a:rPr lang="nl-BE" sz="2800" kern="0" dirty="0" err="1" smtClean="0">
                <a:solidFill>
                  <a:schemeClr val="tx1"/>
                </a:solidFill>
              </a:rPr>
              <a:t>frameworks</a:t>
            </a:r>
            <a:r>
              <a:rPr lang="nl-BE" sz="2800" kern="0" dirty="0" smtClean="0"/>
              <a:t>: </a:t>
            </a:r>
            <a:r>
              <a:rPr lang="nl-BE" sz="2800" kern="0" dirty="0">
                <a:hlinkClick r:id="rId7"/>
              </a:rPr>
              <a:t>http://</a:t>
            </a:r>
            <a:r>
              <a:rPr lang="nl-BE" sz="2800" kern="0" dirty="0" smtClean="0">
                <a:hlinkClick r:id="rId7"/>
              </a:rPr>
              <a:t>biodiversity.be/health/105</a:t>
            </a:r>
            <a:r>
              <a:rPr lang="nl-BE" sz="2800" kern="0" dirty="0" smtClean="0"/>
              <a:t> </a:t>
            </a:r>
            <a:endParaRPr lang="en-GB" altLang="nl-BE" sz="2800" kern="0" dirty="0" smtClean="0">
              <a:solidFill>
                <a:srgbClr val="FF0000"/>
              </a:solidFill>
              <a:latin typeface="Open Sans" charset="0"/>
            </a:endParaRPr>
          </a:p>
        </p:txBody>
      </p:sp>
    </p:spTree>
    <p:extLst>
      <p:ext uri="{BB962C8B-B14F-4D97-AF65-F5344CB8AC3E}">
        <p14:creationId xmlns:p14="http://schemas.microsoft.com/office/powerpoint/2010/main" val="48489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1270000" y="254000"/>
            <a:ext cx="10464800" cy="950392"/>
          </a:xfrm>
        </p:spPr>
        <p:txBody>
          <a:bodyPr/>
          <a:lstStyle/>
          <a:p>
            <a:r>
              <a:rPr lang="en-GB" altLang="nl-BE" dirty="0" err="1" smtClean="0">
                <a:latin typeface="Open Sans Light" charset="0"/>
              </a:rPr>
              <a:t>Natuurpunt</a:t>
            </a:r>
            <a:endParaRPr lang="en-GB" altLang="nl-BE" dirty="0" smtClean="0">
              <a:latin typeface="Open Sans Light" charset="0"/>
            </a:endParaRPr>
          </a:p>
        </p:txBody>
      </p:sp>
      <p:pic>
        <p:nvPicPr>
          <p:cNvPr id="7170" name="Picture 2" descr="C:\Users\hans_keune\Desktop\hans\fotos\Fotoverslag Inspiratiedag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4524"/>
            <a:ext cx="11236325" cy="70311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Displaying 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7177" name="Picture 9" descr="C:\Users\hans_keune\Downloads\image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2932584"/>
            <a:ext cx="11243220" cy="337296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552" y="2631379"/>
            <a:ext cx="5254749" cy="712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186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3. Challenges</a:t>
            </a:r>
          </a:p>
        </p:txBody>
      </p:sp>
    </p:spTree>
    <p:extLst>
      <p:ext uri="{BB962C8B-B14F-4D97-AF65-F5344CB8AC3E}">
        <p14:creationId xmlns:p14="http://schemas.microsoft.com/office/powerpoint/2010/main" val="325468938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86" y="0"/>
            <a:ext cx="11541282"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inhoud 1"/>
          <p:cNvSpPr>
            <a:spLocks noGrp="1"/>
          </p:cNvSpPr>
          <p:nvPr>
            <p:ph idx="1"/>
          </p:nvPr>
        </p:nvSpPr>
        <p:spPr/>
        <p:txBody>
          <a:bodyPr/>
          <a:lstStyle/>
          <a:p>
            <a:endParaRPr lang="nl-BE"/>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54" y="4376738"/>
            <a:ext cx="12686967" cy="244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p:cNvSpPr/>
          <p:nvPr/>
        </p:nvSpPr>
        <p:spPr bwMode="auto">
          <a:xfrm>
            <a:off x="9742760" y="4657496"/>
            <a:ext cx="3262040" cy="50733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endParaRPr>
          </a:p>
        </p:txBody>
      </p:sp>
      <p:sp>
        <p:nvSpPr>
          <p:cNvPr id="8" name="Ovaal 7"/>
          <p:cNvSpPr/>
          <p:nvPr/>
        </p:nvSpPr>
        <p:spPr bwMode="auto">
          <a:xfrm>
            <a:off x="809386" y="5164832"/>
            <a:ext cx="9365422" cy="8640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endParaRPr>
          </a:p>
        </p:txBody>
      </p:sp>
      <p:sp>
        <p:nvSpPr>
          <p:cNvPr id="9" name="Ovaal 8"/>
          <p:cNvSpPr/>
          <p:nvPr/>
        </p:nvSpPr>
        <p:spPr bwMode="auto">
          <a:xfrm>
            <a:off x="1645230" y="6319770"/>
            <a:ext cx="8712968" cy="50733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endParaRPr>
          </a:p>
        </p:txBody>
      </p:sp>
    </p:spTree>
    <p:extLst>
      <p:ext uri="{BB962C8B-B14F-4D97-AF65-F5344CB8AC3E}">
        <p14:creationId xmlns:p14="http://schemas.microsoft.com/office/powerpoint/2010/main" val="735177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1270000" y="254000"/>
            <a:ext cx="10464800" cy="950392"/>
          </a:xfrm>
        </p:spPr>
        <p:txBody>
          <a:bodyPr/>
          <a:lstStyle/>
          <a:p>
            <a:r>
              <a:rPr lang="en-GB" altLang="nl-BE" dirty="0" smtClean="0">
                <a:latin typeface="Open Sans Light" charset="0"/>
              </a:rPr>
              <a:t>Evidence cultures</a:t>
            </a:r>
          </a:p>
        </p:txBody>
      </p:sp>
      <p:pic>
        <p:nvPicPr>
          <p:cNvPr id="4"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677864" y="1204393"/>
            <a:ext cx="10153128" cy="8549208"/>
          </a:xfrm>
          <a:prstGeom prst="rect">
            <a:avLst/>
          </a:prstGeom>
          <a:noFill/>
          <a:ln>
            <a:noFill/>
          </a:ln>
        </p:spPr>
      </p:pic>
      <p:sp>
        <p:nvSpPr>
          <p:cNvPr id="125955" name="Espace réservé du contenu 2"/>
          <p:cNvSpPr>
            <a:spLocks noGrp="1"/>
          </p:cNvSpPr>
          <p:nvPr>
            <p:ph idx="1"/>
          </p:nvPr>
        </p:nvSpPr>
        <p:spPr bwMode="auto">
          <a:xfrm>
            <a:off x="1" y="1852465"/>
            <a:ext cx="4918224" cy="2664296"/>
          </a:xfrm>
          <a:solidFill>
            <a:schemeClr val="accent1"/>
          </a:solidFill>
          <a:extLst/>
        </p:spPr>
        <p:txBody>
          <a:bodyPr wrap="square" lIns="91440" tIns="45720" rIns="91440" bIns="45720" numCol="1" anchor="t" anchorCtr="0" compatLnSpc="1">
            <a:prstTxWarp prst="textNoShape">
              <a:avLst/>
            </a:prstTxWarp>
          </a:bodyPr>
          <a:lstStyle/>
          <a:p>
            <a:pPr marL="317500" indent="0">
              <a:buNone/>
            </a:pPr>
            <a:r>
              <a:rPr lang="en-US" sz="2800" dirty="0" smtClean="0">
                <a:solidFill>
                  <a:schemeClr val="tx1"/>
                </a:solidFill>
              </a:rPr>
              <a:t>Pyramid </a:t>
            </a:r>
            <a:r>
              <a:rPr lang="en-US" sz="2800" dirty="0">
                <a:solidFill>
                  <a:schemeClr val="tx1"/>
                </a:solidFill>
              </a:rPr>
              <a:t>of evidence. RCT = Randomized Controlled Trial; NRCT = Non-Randomized Controlled Trial. </a:t>
            </a:r>
            <a:r>
              <a:rPr lang="en-US" sz="2800" dirty="0" smtClean="0">
                <a:solidFill>
                  <a:schemeClr val="tx1"/>
                </a:solidFill>
              </a:rPr>
              <a:t>Van </a:t>
            </a:r>
            <a:r>
              <a:rPr lang="en-US" sz="2800" dirty="0">
                <a:solidFill>
                  <a:schemeClr val="tx1"/>
                </a:solidFill>
              </a:rPr>
              <a:t>den Berg &amp; Van den </a:t>
            </a:r>
            <a:r>
              <a:rPr lang="en-US" sz="2800" dirty="0" smtClean="0">
                <a:solidFill>
                  <a:schemeClr val="tx1"/>
                </a:solidFill>
              </a:rPr>
              <a:t>Berg (2015)</a:t>
            </a:r>
            <a:endParaRPr lang="en-GB" altLang="nl-BE" sz="2800" dirty="0" smtClean="0">
              <a:solidFill>
                <a:schemeClr val="tx1"/>
              </a:solidFill>
              <a:latin typeface="Open Sans" charset="0"/>
            </a:endParaRPr>
          </a:p>
        </p:txBody>
      </p:sp>
    </p:spTree>
    <p:extLst>
      <p:ext uri="{BB962C8B-B14F-4D97-AF65-F5344CB8AC3E}">
        <p14:creationId xmlns:p14="http://schemas.microsoft.com/office/powerpoint/2010/main" val="137635391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Titre 1"/>
          <p:cNvSpPr>
            <a:spLocks noGrp="1"/>
          </p:cNvSpPr>
          <p:nvPr>
            <p:ph type="title"/>
          </p:nvPr>
        </p:nvSpPr>
        <p:spPr>
          <a:xfrm>
            <a:off x="93688" y="31805"/>
            <a:ext cx="12911112" cy="950392"/>
          </a:xfrm>
        </p:spPr>
        <p:txBody>
          <a:bodyPr/>
          <a:lstStyle/>
          <a:p>
            <a:r>
              <a:rPr lang="en-GB" altLang="nl-BE" dirty="0" smtClean="0">
                <a:latin typeface="Open Sans Light" charset="0"/>
              </a:rPr>
              <a:t>WHO – CBD state of knowledge 2015</a:t>
            </a:r>
          </a:p>
        </p:txBody>
      </p:sp>
      <p:sp>
        <p:nvSpPr>
          <p:cNvPr id="125955" name="Espace réservé du contenu 2"/>
          <p:cNvSpPr>
            <a:spLocks noGrp="1"/>
          </p:cNvSpPr>
          <p:nvPr>
            <p:ph idx="1"/>
          </p:nvPr>
        </p:nvSpPr>
        <p:spPr bwMode="auto">
          <a:xfrm>
            <a:off x="0" y="1276401"/>
            <a:ext cx="12839104" cy="743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0"/>
            <a:r>
              <a:rPr lang="en-US" sz="2800" dirty="0"/>
              <a:t>Whilst </a:t>
            </a:r>
            <a:r>
              <a:rPr lang="en-US" sz="2800" dirty="0">
                <a:solidFill>
                  <a:srgbClr val="FF0000"/>
                </a:solidFill>
              </a:rPr>
              <a:t>some</a:t>
            </a:r>
            <a:r>
              <a:rPr lang="en-US" sz="2800" dirty="0"/>
              <a:t> of these </a:t>
            </a:r>
            <a:r>
              <a:rPr lang="en-US" sz="2800" dirty="0">
                <a:solidFill>
                  <a:srgbClr val="FF0000"/>
                </a:solidFill>
              </a:rPr>
              <a:t>connections between health and living natural resources</a:t>
            </a:r>
            <a:r>
              <a:rPr lang="en-US" sz="2800" dirty="0"/>
              <a:t> are </a:t>
            </a:r>
            <a:r>
              <a:rPr lang="en-US" sz="2800" dirty="0">
                <a:solidFill>
                  <a:srgbClr val="FF0000"/>
                </a:solidFill>
              </a:rPr>
              <a:t>well established </a:t>
            </a:r>
            <a:r>
              <a:rPr lang="en-US" sz="2800" dirty="0"/>
              <a:t>– such as the value of wild species as sources of food and medicines – </a:t>
            </a:r>
            <a:r>
              <a:rPr lang="en-US" sz="2800" dirty="0">
                <a:solidFill>
                  <a:srgbClr val="FF0000"/>
                </a:solidFill>
              </a:rPr>
              <a:t>others are less well understood</a:t>
            </a:r>
            <a:r>
              <a:rPr lang="en-US" sz="2800" dirty="0"/>
              <a:t>, and may be </a:t>
            </a:r>
            <a:r>
              <a:rPr lang="en-US" sz="2800" dirty="0">
                <a:solidFill>
                  <a:srgbClr val="FF0000"/>
                </a:solidFill>
              </a:rPr>
              <a:t>locally or regionally specific</a:t>
            </a:r>
            <a:endParaRPr lang="nl-BE" sz="2800" dirty="0">
              <a:solidFill>
                <a:srgbClr val="FF0000"/>
              </a:solidFill>
            </a:endParaRPr>
          </a:p>
          <a:p>
            <a:pPr lvl="0"/>
            <a:r>
              <a:rPr lang="en-US" sz="2800" dirty="0">
                <a:solidFill>
                  <a:srgbClr val="FF0000"/>
                </a:solidFill>
              </a:rPr>
              <a:t>The ways in which health status is affected by biodiversity and ecosystem services </a:t>
            </a:r>
            <a:r>
              <a:rPr lang="en-US" sz="2800" dirty="0"/>
              <a:t>is </a:t>
            </a:r>
            <a:r>
              <a:rPr lang="en-US" sz="2800" dirty="0" smtClean="0"/>
              <a:t>(…) </a:t>
            </a:r>
            <a:r>
              <a:rPr lang="en-US" sz="2800" dirty="0">
                <a:solidFill>
                  <a:srgbClr val="FF0000"/>
                </a:solidFill>
              </a:rPr>
              <a:t>determined by </a:t>
            </a:r>
            <a:r>
              <a:rPr lang="en-US" sz="2800" dirty="0"/>
              <a:t>the nature of </a:t>
            </a:r>
            <a:r>
              <a:rPr lang="en-US" sz="2800" dirty="0">
                <a:solidFill>
                  <a:srgbClr val="FF0000"/>
                </a:solidFill>
              </a:rPr>
              <a:t>specific social-ecological systems</a:t>
            </a:r>
            <a:r>
              <a:rPr lang="en-US" sz="2800" dirty="0"/>
              <a:t>, including the </a:t>
            </a:r>
            <a:r>
              <a:rPr lang="en-US" sz="2800" dirty="0">
                <a:solidFill>
                  <a:srgbClr val="FF0000"/>
                </a:solidFill>
              </a:rPr>
              <a:t>degree and types of interactions </a:t>
            </a:r>
            <a:r>
              <a:rPr lang="en-US" sz="2800" dirty="0"/>
              <a:t>between people or their communities and the natural environment. This points to the </a:t>
            </a:r>
            <a:r>
              <a:rPr lang="en-US" sz="2800" dirty="0">
                <a:solidFill>
                  <a:srgbClr val="FF0000"/>
                </a:solidFill>
              </a:rPr>
              <a:t>importance of social, economic and cultural factors </a:t>
            </a:r>
            <a:r>
              <a:rPr lang="en-US" sz="2800" dirty="0"/>
              <a:t>in determining the strength and direction of linkages between health and biodiversity. This means that differentials in the ways in which some communities (including ILCs) or groups within wider society (e.g. women, people suffering from poverty) experience and interact with biodiversity and ecosystems may also </a:t>
            </a:r>
            <a:r>
              <a:rPr lang="en-US" sz="2800" dirty="0">
                <a:solidFill>
                  <a:srgbClr val="FF0000"/>
                </a:solidFill>
              </a:rPr>
              <a:t>result in differences in the influence of biodiversity and ecosystems on their health status, with the potential for group- or community-specific dependencies and risks</a:t>
            </a:r>
            <a:endParaRPr lang="nl-BE" sz="2800" dirty="0">
              <a:solidFill>
                <a:srgbClr val="FF0000"/>
              </a:solidFill>
            </a:endParaRPr>
          </a:p>
          <a:p>
            <a:pPr marL="317500" indent="0">
              <a:buNone/>
            </a:pPr>
            <a:endParaRPr lang="en-GB" altLang="nl-BE" sz="2800" dirty="0" smtClean="0">
              <a:latin typeface="Open Sans" charset="0"/>
            </a:endParaRPr>
          </a:p>
        </p:txBody>
      </p:sp>
    </p:spTree>
    <p:extLst>
      <p:ext uri="{BB962C8B-B14F-4D97-AF65-F5344CB8AC3E}">
        <p14:creationId xmlns:p14="http://schemas.microsoft.com/office/powerpoint/2010/main" val="3209020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93688" y="31804"/>
            <a:ext cx="12911112" cy="1316603"/>
          </a:xfrm>
        </p:spPr>
        <p:txBody>
          <a:bodyPr/>
          <a:lstStyle/>
          <a:p>
            <a:r>
              <a:rPr lang="en-GB" altLang="nl-BE" dirty="0" smtClean="0">
                <a:latin typeface="Open Sans Light" charset="0"/>
              </a:rPr>
              <a:t>Research challenges - </a:t>
            </a:r>
            <a:r>
              <a:rPr lang="en-GB" altLang="nl-BE" dirty="0" err="1" smtClean="0">
                <a:latin typeface="Open Sans Light" charset="0"/>
              </a:rPr>
              <a:t>Hartig</a:t>
            </a:r>
            <a:r>
              <a:rPr lang="en-GB" altLang="nl-BE" dirty="0" smtClean="0">
                <a:latin typeface="Open Sans Light" charset="0"/>
              </a:rPr>
              <a:t> et al. 2014</a:t>
            </a:r>
          </a:p>
        </p:txBody>
      </p:sp>
      <p:sp>
        <p:nvSpPr>
          <p:cNvPr id="125955" name="Espace réservé du contenu 2"/>
          <p:cNvSpPr>
            <a:spLocks noGrp="1"/>
          </p:cNvSpPr>
          <p:nvPr>
            <p:ph idx="1"/>
          </p:nvPr>
        </p:nvSpPr>
        <p:spPr bwMode="auto">
          <a:xfrm>
            <a:off x="0" y="2212503"/>
            <a:ext cx="12839104" cy="64996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2800" dirty="0" smtClean="0">
                <a:solidFill>
                  <a:schemeClr val="tx1"/>
                </a:solidFill>
              </a:rPr>
              <a:t>First </a:t>
            </a:r>
            <a:r>
              <a:rPr lang="en-US" sz="2800" dirty="0" smtClean="0">
                <a:solidFill>
                  <a:srgbClr val="FF0000"/>
                </a:solidFill>
              </a:rPr>
              <a:t>population-level experimental studies</a:t>
            </a:r>
            <a:endParaRPr lang="en-US" sz="2800" dirty="0" smtClean="0"/>
          </a:p>
          <a:p>
            <a:r>
              <a:rPr lang="en-US" sz="2800" dirty="0"/>
              <a:t>Second, </a:t>
            </a:r>
            <a:r>
              <a:rPr lang="en-US" sz="2800" dirty="0" smtClean="0">
                <a:solidFill>
                  <a:srgbClr val="FF0000"/>
                </a:solidFill>
              </a:rPr>
              <a:t>which </a:t>
            </a:r>
            <a:r>
              <a:rPr lang="en-US" sz="2800" dirty="0">
                <a:solidFill>
                  <a:srgbClr val="FF0000"/>
                </a:solidFill>
              </a:rPr>
              <a:t>types of nature are relatively effective for particular </a:t>
            </a:r>
            <a:r>
              <a:rPr lang="en-US" sz="2800" dirty="0" smtClean="0">
                <a:solidFill>
                  <a:srgbClr val="FF0000"/>
                </a:solidFill>
              </a:rPr>
              <a:t>outcomes</a:t>
            </a:r>
            <a:endParaRPr lang="en-US" sz="2800" dirty="0" smtClean="0"/>
          </a:p>
          <a:p>
            <a:r>
              <a:rPr lang="en-US" sz="2800" dirty="0"/>
              <a:t>Third, with specific regard to the stress pathway, much work remains to be done to </a:t>
            </a:r>
            <a:r>
              <a:rPr lang="en-US" sz="2800" dirty="0" smtClean="0">
                <a:solidFill>
                  <a:srgbClr val="FF0000"/>
                </a:solidFill>
              </a:rPr>
              <a:t>rigorously assess </a:t>
            </a:r>
            <a:r>
              <a:rPr lang="en-US" sz="2800" dirty="0">
                <a:solidFill>
                  <a:srgbClr val="FF0000"/>
                </a:solidFill>
              </a:rPr>
              <a:t>theoretical claims regarding the components of experience </a:t>
            </a:r>
            <a:r>
              <a:rPr lang="en-US" sz="2800" dirty="0"/>
              <a:t>that </a:t>
            </a:r>
            <a:r>
              <a:rPr lang="en-US" sz="2800" dirty="0">
                <a:solidFill>
                  <a:srgbClr val="FF0000"/>
                </a:solidFill>
              </a:rPr>
              <a:t>sustain attention </a:t>
            </a:r>
            <a:r>
              <a:rPr lang="en-US" sz="2800" dirty="0" smtClean="0">
                <a:solidFill>
                  <a:srgbClr val="FF0000"/>
                </a:solidFill>
              </a:rPr>
              <a:t>restoration </a:t>
            </a:r>
            <a:r>
              <a:rPr lang="en-US" sz="2800" dirty="0" smtClean="0"/>
              <a:t>and </a:t>
            </a:r>
            <a:r>
              <a:rPr lang="en-US" sz="2800" dirty="0">
                <a:solidFill>
                  <a:srgbClr val="FF0000"/>
                </a:solidFill>
              </a:rPr>
              <a:t>stress </a:t>
            </a:r>
            <a:r>
              <a:rPr lang="en-US" sz="2800" dirty="0" smtClean="0">
                <a:solidFill>
                  <a:srgbClr val="FF0000"/>
                </a:solidFill>
              </a:rPr>
              <a:t>recovery</a:t>
            </a:r>
            <a:endParaRPr lang="en-US" sz="2800" dirty="0" smtClean="0"/>
          </a:p>
          <a:p>
            <a:r>
              <a:rPr lang="en-US" sz="2800" dirty="0"/>
              <a:t>Fourth, </a:t>
            </a:r>
            <a:r>
              <a:rPr lang="en-US" sz="2800" dirty="0" smtClean="0">
                <a:solidFill>
                  <a:srgbClr val="FF0000"/>
                </a:solidFill>
              </a:rPr>
              <a:t>research </a:t>
            </a:r>
            <a:r>
              <a:rPr lang="en-US" sz="2800" dirty="0">
                <a:solidFill>
                  <a:srgbClr val="FF0000"/>
                </a:solidFill>
              </a:rPr>
              <a:t>on nature and health might gain from a health economics perspective</a:t>
            </a:r>
            <a:r>
              <a:rPr lang="en-US" sz="2800" dirty="0"/>
              <a:t>. </a:t>
            </a:r>
          </a:p>
          <a:p>
            <a:r>
              <a:rPr lang="en-US" sz="2800" dirty="0"/>
              <a:t>Finally, </a:t>
            </a:r>
            <a:r>
              <a:rPr lang="en-US" sz="2800" dirty="0">
                <a:solidFill>
                  <a:srgbClr val="FF0000"/>
                </a:solidFill>
              </a:rPr>
              <a:t>variety between population subgroups </a:t>
            </a:r>
            <a:r>
              <a:rPr lang="en-US" sz="2800" dirty="0"/>
              <a:t>in </a:t>
            </a:r>
            <a:r>
              <a:rPr lang="en-US" sz="2800" dirty="0">
                <a:solidFill>
                  <a:srgbClr val="FF0000"/>
                </a:solidFill>
              </a:rPr>
              <a:t>access to, use of, and responses to nature</a:t>
            </a:r>
            <a:r>
              <a:rPr lang="en-US" sz="2800" dirty="0"/>
              <a:t> remains </a:t>
            </a:r>
            <a:r>
              <a:rPr lang="en-US" sz="2800" dirty="0">
                <a:solidFill>
                  <a:srgbClr val="FF0000"/>
                </a:solidFill>
              </a:rPr>
              <a:t>persistently underexplored</a:t>
            </a:r>
            <a:r>
              <a:rPr lang="en-US" sz="2800" dirty="0"/>
              <a:t>. </a:t>
            </a:r>
            <a:endParaRPr lang="en-US" sz="2800" dirty="0" smtClean="0"/>
          </a:p>
        </p:txBody>
      </p:sp>
    </p:spTree>
    <p:extLst>
      <p:ext uri="{BB962C8B-B14F-4D97-AF65-F5344CB8AC3E}">
        <p14:creationId xmlns:p14="http://schemas.microsoft.com/office/powerpoint/2010/main" val="2387895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008" y="6321"/>
            <a:ext cx="7056784" cy="974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5" name="Espace réservé du contenu 2"/>
          <p:cNvSpPr>
            <a:spLocks noGrp="1"/>
          </p:cNvSpPr>
          <p:nvPr>
            <p:ph idx="1"/>
          </p:nvPr>
        </p:nvSpPr>
        <p:spPr bwMode="auto">
          <a:xfrm>
            <a:off x="650875" y="2276475"/>
            <a:ext cx="11703050" cy="4616549"/>
          </a:xfrm>
          <a:solidFill>
            <a:schemeClr val="accent1"/>
          </a:solidFill>
          <a:extLst/>
        </p:spPr>
        <p:txBody>
          <a:bodyPr wrap="square" lIns="91440" tIns="45720" rIns="91440" bIns="45720" numCol="1" anchor="t" anchorCtr="0" compatLnSpc="1">
            <a:prstTxWarp prst="textNoShape">
              <a:avLst/>
            </a:prstTxWarp>
          </a:bodyPr>
          <a:lstStyle/>
          <a:p>
            <a:r>
              <a:rPr lang="es-ES" sz="2800" dirty="0"/>
              <a:t>Based on data from a 2012 European Quality of Life Survey, Mitchell et al. (2015) found that ‘</a:t>
            </a:r>
            <a:r>
              <a:rPr lang="es-ES" sz="2800" i="1" dirty="0">
                <a:solidFill>
                  <a:srgbClr val="FF0000"/>
                </a:solidFill>
              </a:rPr>
              <a:t>Socioeconomic inequality </a:t>
            </a:r>
            <a:r>
              <a:rPr lang="es-ES" sz="2800" i="1" dirty="0" smtClean="0"/>
              <a:t>in </a:t>
            </a:r>
            <a:r>
              <a:rPr lang="es-ES" sz="2800" i="1" dirty="0" smtClean="0">
                <a:solidFill>
                  <a:srgbClr val="FF0000"/>
                </a:solidFill>
              </a:rPr>
              <a:t>mental </a:t>
            </a:r>
            <a:r>
              <a:rPr lang="es-ES" sz="2800" i="1" dirty="0">
                <a:solidFill>
                  <a:srgbClr val="FF0000"/>
                </a:solidFill>
              </a:rPr>
              <a:t>well-being </a:t>
            </a:r>
            <a:r>
              <a:rPr lang="es-ES" sz="2800" i="1" dirty="0"/>
              <a:t>was </a:t>
            </a:r>
            <a:r>
              <a:rPr lang="es-ES" sz="2800" i="1" dirty="0">
                <a:solidFill>
                  <a:srgbClr val="FF0000"/>
                </a:solidFill>
              </a:rPr>
              <a:t>40%</a:t>
            </a:r>
            <a:r>
              <a:rPr lang="es-ES" sz="2800" i="1" dirty="0"/>
              <a:t> (...) </a:t>
            </a:r>
            <a:r>
              <a:rPr lang="es-ES" sz="2800" i="1" dirty="0">
                <a:solidFill>
                  <a:srgbClr val="FF0000"/>
                </a:solidFill>
              </a:rPr>
              <a:t>narrower </a:t>
            </a:r>
            <a:r>
              <a:rPr lang="es-ES" sz="2800" i="1" dirty="0"/>
              <a:t>among </a:t>
            </a:r>
            <a:r>
              <a:rPr lang="es-ES" sz="2800" i="1" dirty="0">
                <a:solidFill>
                  <a:srgbClr val="FF0000"/>
                </a:solidFill>
              </a:rPr>
              <a:t>respondents reporting good access to green/recreational areas</a:t>
            </a:r>
            <a:r>
              <a:rPr lang="es-ES" sz="2800" i="1" dirty="0"/>
              <a:t>, compared with those with poorer access</a:t>
            </a:r>
            <a:r>
              <a:rPr lang="es-ES" sz="2800" dirty="0"/>
              <a:t>’. </a:t>
            </a:r>
            <a:endParaRPr lang="es-ES" sz="2800" dirty="0" smtClean="0"/>
          </a:p>
          <a:p>
            <a:r>
              <a:rPr lang="es-ES" sz="2800" dirty="0" smtClean="0"/>
              <a:t>Where </a:t>
            </a:r>
            <a:r>
              <a:rPr lang="es-ES" sz="2800" dirty="0"/>
              <a:t>as ‘</a:t>
            </a:r>
            <a:r>
              <a:rPr lang="es-ES" sz="2800" i="1" dirty="0">
                <a:solidFill>
                  <a:srgbClr val="FF0000"/>
                </a:solidFill>
              </a:rPr>
              <a:t>None of the other neighborhood characteristics or services were associated with narrower inequality</a:t>
            </a:r>
            <a:r>
              <a:rPr lang="es-ES" sz="2800" dirty="0"/>
              <a:t>’. </a:t>
            </a:r>
            <a:endParaRPr lang="es-ES" sz="2800" dirty="0" smtClean="0"/>
          </a:p>
          <a:p>
            <a:r>
              <a:rPr lang="es-ES" sz="2800" dirty="0" smtClean="0"/>
              <a:t>A </a:t>
            </a:r>
            <a:r>
              <a:rPr lang="es-ES" sz="2800" dirty="0"/>
              <a:t>conclusion might be that </a:t>
            </a:r>
            <a:r>
              <a:rPr lang="es-ES" sz="2800" dirty="0">
                <a:solidFill>
                  <a:srgbClr val="FF0000"/>
                </a:solidFill>
              </a:rPr>
              <a:t>access to green/recreational areas may have a positive health equity </a:t>
            </a:r>
            <a:r>
              <a:rPr lang="es-ES" sz="2800" dirty="0" smtClean="0">
                <a:solidFill>
                  <a:srgbClr val="FF0000"/>
                </a:solidFill>
              </a:rPr>
              <a:t>effect</a:t>
            </a:r>
            <a:endParaRPr lang="en-GB" altLang="nl-BE" sz="2800" dirty="0">
              <a:solidFill>
                <a:srgbClr val="FF0000"/>
              </a:solidFill>
              <a:latin typeface="Open Sans" charset="0"/>
            </a:endParaRPr>
          </a:p>
          <a:p>
            <a:endParaRPr lang="en-GB" altLang="nl-BE" sz="2800" dirty="0" smtClean="0">
              <a:latin typeface="Open Sans" charset="0"/>
            </a:endParaRPr>
          </a:p>
        </p:txBody>
      </p:sp>
    </p:spTree>
    <p:extLst>
      <p:ext uri="{BB962C8B-B14F-4D97-AF65-F5344CB8AC3E}">
        <p14:creationId xmlns:p14="http://schemas.microsoft.com/office/powerpoint/2010/main" val="1168488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9734" y="3508648"/>
            <a:ext cx="4685065" cy="624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8" y="449685"/>
            <a:ext cx="7562793" cy="8645226"/>
          </a:xfrm>
          <a:prstGeom prst="rect">
            <a:avLst/>
          </a:prstGeom>
          <a:solidFill>
            <a:schemeClr val="bg1"/>
          </a:solidFill>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4848" y="-14375"/>
            <a:ext cx="2469953" cy="342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txBox="1">
            <a:spLocks/>
          </p:cNvSpPr>
          <p:nvPr/>
        </p:nvSpPr>
        <p:spPr bwMode="auto">
          <a:xfrm>
            <a:off x="7635231" y="21059"/>
            <a:ext cx="2899618" cy="16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algn="ctr" rtl="0" eaLnBrk="1" fontAlgn="base" hangingPunct="1">
              <a:spcBef>
                <a:spcPct val="0"/>
              </a:spcBef>
              <a:spcAft>
                <a:spcPct val="0"/>
              </a:spcAft>
              <a:defRPr sz="4600">
                <a:solidFill>
                  <a:srgbClr val="FD9A00"/>
                </a:solidFill>
                <a:latin typeface="Open Sans Light"/>
                <a:ea typeface="+mj-ea"/>
                <a:cs typeface="Open Sans Light"/>
                <a:sym typeface="Copperplate" charset="0"/>
              </a:defRPr>
            </a:lvl1pPr>
            <a:lvl2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2pPr>
            <a:lvl3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3pPr>
            <a:lvl4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4pPr>
            <a:lvl5pPr algn="ctr" rtl="0" eaLnBrk="1" fontAlgn="base" hangingPunct="1">
              <a:spcBef>
                <a:spcPct val="0"/>
              </a:spcBef>
              <a:spcAft>
                <a:spcPct val="0"/>
              </a:spcAft>
              <a:defRPr sz="4600">
                <a:solidFill>
                  <a:srgbClr val="FD9A00"/>
                </a:solidFill>
                <a:latin typeface="Open Sans Light" charset="0"/>
                <a:ea typeface="ヒラギノ明朝 ProN W3" charset="-128"/>
                <a:cs typeface="ヒラギノ明朝 ProN W3" charset="-128"/>
                <a:sym typeface="Copperplate" charset="0"/>
              </a:defRPr>
            </a:lvl5pPr>
            <a:lvl6pPr marL="4572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6pPr>
            <a:lvl7pPr marL="9144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7pPr>
            <a:lvl8pPr marL="13716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8pPr>
            <a:lvl9pPr marL="1828800" algn="ctr" rtl="0" eaLnBrk="1" fontAlgn="base" hangingPunct="1">
              <a:spcBef>
                <a:spcPct val="0"/>
              </a:spcBef>
              <a:spcAft>
                <a:spcPct val="0"/>
              </a:spcAft>
              <a:defRPr sz="6400">
                <a:solidFill>
                  <a:srgbClr val="000000"/>
                </a:solidFill>
                <a:latin typeface="Copperplate" charset="0"/>
                <a:ea typeface="ヒラギノ明朝 ProN W3" charset="-128"/>
                <a:cs typeface="ヒラギノ明朝 ProN W3" charset="-128"/>
                <a:sym typeface="Copperplate" charset="0"/>
              </a:defRPr>
            </a:lvl9pPr>
          </a:lstStyle>
          <a:p>
            <a:r>
              <a:rPr lang="en-GB" altLang="nl-BE" kern="0" dirty="0" smtClean="0">
                <a:latin typeface="Open Sans Light" charset="0"/>
              </a:rPr>
              <a:t>1a. </a:t>
            </a:r>
          </a:p>
          <a:p>
            <a:r>
              <a:rPr lang="en-GB" altLang="nl-BE" kern="0" dirty="0" smtClean="0">
                <a:latin typeface="Open Sans Light" charset="0"/>
              </a:rPr>
              <a:t>The good</a:t>
            </a:r>
          </a:p>
        </p:txBody>
      </p:sp>
    </p:spTree>
    <p:extLst>
      <p:ext uri="{BB962C8B-B14F-4D97-AF65-F5344CB8AC3E}">
        <p14:creationId xmlns:p14="http://schemas.microsoft.com/office/powerpoint/2010/main" val="1613630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864" y="-3743"/>
            <a:ext cx="9649071" cy="976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5" name="Espace réservé du contenu 2"/>
          <p:cNvSpPr>
            <a:spLocks noGrp="1"/>
          </p:cNvSpPr>
          <p:nvPr>
            <p:ph idx="1"/>
          </p:nvPr>
        </p:nvSpPr>
        <p:spPr bwMode="auto">
          <a:xfrm>
            <a:off x="650875" y="2276475"/>
            <a:ext cx="11703050" cy="6416749"/>
          </a:xfrm>
          <a:solidFill>
            <a:schemeClr val="accent1"/>
          </a:solidFill>
          <a:extLst/>
        </p:spPr>
        <p:txBody>
          <a:bodyPr wrap="square" lIns="91440" tIns="45720" rIns="91440" bIns="45720" numCol="1" anchor="t" anchorCtr="0" compatLnSpc="1">
            <a:prstTxWarp prst="textNoShape">
              <a:avLst/>
            </a:prstTxWarp>
          </a:bodyPr>
          <a:lstStyle/>
          <a:p>
            <a:r>
              <a:rPr lang="en-GB" sz="2800" dirty="0">
                <a:solidFill>
                  <a:srgbClr val="FF0000"/>
                </a:solidFill>
              </a:rPr>
              <a:t>G</a:t>
            </a:r>
            <a:r>
              <a:rPr lang="en-GB" sz="2800" dirty="0" smtClean="0">
                <a:solidFill>
                  <a:srgbClr val="FF0000"/>
                </a:solidFill>
              </a:rPr>
              <a:t>reen </a:t>
            </a:r>
            <a:r>
              <a:rPr lang="en-GB" sz="2800" dirty="0">
                <a:solidFill>
                  <a:srgbClr val="FF0000"/>
                </a:solidFill>
              </a:rPr>
              <a:t>space in Berlin </a:t>
            </a:r>
            <a:r>
              <a:rPr lang="en-GB" sz="2800" dirty="0"/>
              <a:t>on </a:t>
            </a:r>
            <a:r>
              <a:rPr lang="en-GB" sz="2800" dirty="0">
                <a:solidFill>
                  <a:srgbClr val="FF0000"/>
                </a:solidFill>
              </a:rPr>
              <a:t>average</a:t>
            </a:r>
            <a:r>
              <a:rPr lang="en-GB" sz="2800" dirty="0"/>
              <a:t> seems </a:t>
            </a:r>
            <a:r>
              <a:rPr lang="en-GB" sz="2800" dirty="0">
                <a:solidFill>
                  <a:srgbClr val="FF0000"/>
                </a:solidFill>
              </a:rPr>
              <a:t>quite well accessible </a:t>
            </a:r>
            <a:r>
              <a:rPr lang="en-GB" sz="2800" dirty="0"/>
              <a:t>for the general </a:t>
            </a:r>
            <a:r>
              <a:rPr lang="en-GB" sz="2800" dirty="0" smtClean="0"/>
              <a:t>population</a:t>
            </a:r>
          </a:p>
          <a:p>
            <a:r>
              <a:rPr lang="en-GB" sz="2800" dirty="0" smtClean="0">
                <a:solidFill>
                  <a:srgbClr val="FF0000"/>
                </a:solidFill>
              </a:rPr>
              <a:t>But</a:t>
            </a:r>
            <a:r>
              <a:rPr lang="en-GB" sz="2800" dirty="0" smtClean="0"/>
              <a:t>: ‘</a:t>
            </a:r>
            <a:r>
              <a:rPr lang="en-GB" sz="2800" i="1" dirty="0">
                <a:solidFill>
                  <a:srgbClr val="FF0000"/>
                </a:solidFill>
              </a:rPr>
              <a:t>some of the inner city sub-districts </a:t>
            </a:r>
            <a:r>
              <a:rPr lang="en-GB" sz="2800" i="1" dirty="0"/>
              <a:t>with relatively high percentages of </a:t>
            </a:r>
            <a:r>
              <a:rPr lang="en-GB" sz="2800" i="1" dirty="0">
                <a:solidFill>
                  <a:srgbClr val="FF0000"/>
                </a:solidFill>
              </a:rPr>
              <a:t>immigrants</a:t>
            </a:r>
            <a:r>
              <a:rPr lang="en-GB" sz="2800" i="1" dirty="0"/>
              <a:t> and </a:t>
            </a:r>
            <a:r>
              <a:rPr lang="en-GB" sz="2800" i="1" dirty="0">
                <a:solidFill>
                  <a:srgbClr val="FF0000"/>
                </a:solidFill>
              </a:rPr>
              <a:t>high population density </a:t>
            </a:r>
            <a:r>
              <a:rPr lang="en-GB" sz="2800" i="1" dirty="0"/>
              <a:t>have </a:t>
            </a:r>
            <a:r>
              <a:rPr lang="en-GB" sz="2800" i="1" dirty="0">
                <a:solidFill>
                  <a:srgbClr val="FF0000"/>
                </a:solidFill>
              </a:rPr>
              <a:t>disproportionate less access</a:t>
            </a:r>
            <a:r>
              <a:rPr lang="en-GB" sz="2800" dirty="0"/>
              <a:t>’. </a:t>
            </a:r>
            <a:endParaRPr lang="en-GB" sz="2800" dirty="0" smtClean="0"/>
          </a:p>
          <a:p>
            <a:r>
              <a:rPr lang="en-GB" sz="2800" dirty="0" smtClean="0"/>
              <a:t>When </a:t>
            </a:r>
            <a:r>
              <a:rPr lang="en-GB" sz="2800" dirty="0"/>
              <a:t>focussing on </a:t>
            </a:r>
            <a:r>
              <a:rPr lang="en-GB" sz="2800" dirty="0">
                <a:solidFill>
                  <a:srgbClr val="FF0000"/>
                </a:solidFill>
              </a:rPr>
              <a:t>specific </a:t>
            </a:r>
            <a:r>
              <a:rPr lang="en-GB" sz="2800" dirty="0" smtClean="0">
                <a:solidFill>
                  <a:srgbClr val="FF0000"/>
                </a:solidFill>
              </a:rPr>
              <a:t>groups</a:t>
            </a:r>
            <a:r>
              <a:rPr lang="en-GB" sz="2800" dirty="0" smtClean="0"/>
              <a:t>: </a:t>
            </a:r>
            <a:r>
              <a:rPr lang="en-GB" sz="2800" dirty="0" smtClean="0">
                <a:solidFill>
                  <a:srgbClr val="FF0000"/>
                </a:solidFill>
              </a:rPr>
              <a:t>immigrants</a:t>
            </a:r>
            <a:r>
              <a:rPr lang="en-GB" sz="2800" dirty="0" smtClean="0"/>
              <a:t> </a:t>
            </a:r>
            <a:r>
              <a:rPr lang="en-GB" sz="2800" dirty="0"/>
              <a:t>and </a:t>
            </a:r>
            <a:r>
              <a:rPr lang="en-GB" sz="2800" dirty="0">
                <a:solidFill>
                  <a:srgbClr val="FF0000"/>
                </a:solidFill>
              </a:rPr>
              <a:t>elderly people </a:t>
            </a:r>
            <a:r>
              <a:rPr lang="en-GB" sz="2800" dirty="0"/>
              <a:t>may have </a:t>
            </a:r>
            <a:r>
              <a:rPr lang="en-GB" sz="2800" dirty="0">
                <a:solidFill>
                  <a:srgbClr val="FF0000"/>
                </a:solidFill>
              </a:rPr>
              <a:t>specific recreational needs</a:t>
            </a:r>
            <a:r>
              <a:rPr lang="en-GB" sz="2800" dirty="0"/>
              <a:t>, and especially for elderly, access may be difficult when </a:t>
            </a:r>
            <a:r>
              <a:rPr lang="en-GB" sz="2800" dirty="0">
                <a:solidFill>
                  <a:srgbClr val="FF0000"/>
                </a:solidFill>
              </a:rPr>
              <a:t>transport infrastructure </a:t>
            </a:r>
            <a:r>
              <a:rPr lang="en-GB" sz="2800" dirty="0"/>
              <a:t>is poorly developed. </a:t>
            </a:r>
            <a:endParaRPr lang="en-GB" sz="2800" dirty="0" smtClean="0"/>
          </a:p>
          <a:p>
            <a:r>
              <a:rPr lang="en-GB" sz="2800" dirty="0" smtClean="0"/>
              <a:t>Importance </a:t>
            </a:r>
            <a:r>
              <a:rPr lang="en-GB" sz="2800" dirty="0"/>
              <a:t>to </a:t>
            </a:r>
            <a:r>
              <a:rPr lang="en-GB" sz="2800" dirty="0">
                <a:solidFill>
                  <a:srgbClr val="FF0000"/>
                </a:solidFill>
              </a:rPr>
              <a:t>take into account </a:t>
            </a:r>
            <a:r>
              <a:rPr lang="en-GB" sz="2800" dirty="0"/>
              <a:t>the issue of </a:t>
            </a:r>
            <a:r>
              <a:rPr lang="en-GB" sz="2800" dirty="0">
                <a:solidFill>
                  <a:srgbClr val="FF0000"/>
                </a:solidFill>
              </a:rPr>
              <a:t>quality of green space </a:t>
            </a:r>
            <a:r>
              <a:rPr lang="en-GB" sz="2800" dirty="0"/>
              <a:t>as well as </a:t>
            </a:r>
            <a:r>
              <a:rPr lang="en-GB" sz="2800" dirty="0">
                <a:solidFill>
                  <a:srgbClr val="FF0000"/>
                </a:solidFill>
              </a:rPr>
              <a:t>access to green space </a:t>
            </a:r>
            <a:r>
              <a:rPr lang="en-GB" sz="2800" dirty="0"/>
              <a:t>in relation to </a:t>
            </a:r>
            <a:r>
              <a:rPr lang="en-GB" sz="2800" dirty="0">
                <a:solidFill>
                  <a:srgbClr val="FF0000"/>
                </a:solidFill>
              </a:rPr>
              <a:t>different</a:t>
            </a:r>
            <a:r>
              <a:rPr lang="en-GB" sz="2800" dirty="0"/>
              <a:t> (potential) </a:t>
            </a:r>
            <a:r>
              <a:rPr lang="en-GB" sz="2800" dirty="0">
                <a:solidFill>
                  <a:srgbClr val="FF0000"/>
                </a:solidFill>
              </a:rPr>
              <a:t>user groups</a:t>
            </a:r>
            <a:r>
              <a:rPr lang="en-GB" sz="2800" dirty="0"/>
              <a:t>, but to also </a:t>
            </a:r>
            <a:r>
              <a:rPr lang="en-GB" sz="2800" dirty="0">
                <a:solidFill>
                  <a:srgbClr val="FF0000"/>
                </a:solidFill>
              </a:rPr>
              <a:t>involve these groups </a:t>
            </a:r>
            <a:r>
              <a:rPr lang="en-GB" sz="2800" dirty="0"/>
              <a:t>in the planning and decision process.</a:t>
            </a:r>
            <a:endParaRPr lang="en-GB" altLang="nl-BE" sz="2800" dirty="0" smtClean="0">
              <a:latin typeface="Open Sans" charset="0"/>
            </a:endParaRPr>
          </a:p>
        </p:txBody>
      </p:sp>
    </p:spTree>
    <p:extLst>
      <p:ext uri="{BB962C8B-B14F-4D97-AF65-F5344CB8AC3E}">
        <p14:creationId xmlns:p14="http://schemas.microsoft.com/office/powerpoint/2010/main" val="1876432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Thank you!</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823" y="1993945"/>
            <a:ext cx="10147997" cy="677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5" name="Espace réservé du contenu 2"/>
          <p:cNvSpPr>
            <a:spLocks noGrp="1"/>
          </p:cNvSpPr>
          <p:nvPr>
            <p:ph idx="1"/>
          </p:nvPr>
        </p:nvSpPr>
        <p:spPr bwMode="auto">
          <a:xfrm>
            <a:off x="1461840" y="2212504"/>
            <a:ext cx="3600400" cy="576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17500" indent="0">
              <a:buNone/>
            </a:pPr>
            <a:r>
              <a:rPr lang="en-GB" altLang="nl-BE" dirty="0">
                <a:solidFill>
                  <a:schemeClr val="bg1"/>
                </a:solidFill>
                <a:latin typeface="Open Sans" charset="0"/>
              </a:rPr>
              <a:t>h</a:t>
            </a:r>
            <a:r>
              <a:rPr lang="en-GB" altLang="nl-BE" dirty="0" smtClean="0">
                <a:solidFill>
                  <a:schemeClr val="bg1"/>
                </a:solidFill>
                <a:latin typeface="Open Sans" charset="0"/>
              </a:rPr>
              <a:t>ans.keune@inbo.be</a:t>
            </a:r>
          </a:p>
        </p:txBody>
      </p:sp>
    </p:spTree>
    <p:extLst>
      <p:ext uri="{BB962C8B-B14F-4D97-AF65-F5344CB8AC3E}">
        <p14:creationId xmlns:p14="http://schemas.microsoft.com/office/powerpoint/2010/main" val="25383540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p:txBody>
          <a:bodyPr/>
          <a:lstStyle/>
          <a:p>
            <a:r>
              <a:rPr lang="en-GB" altLang="nl-BE" dirty="0" smtClean="0">
                <a:latin typeface="Open Sans Light" charset="0"/>
              </a:rPr>
              <a:t>…</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 y="907976"/>
            <a:ext cx="12996553" cy="792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bwMode="auto">
          <a:xfrm>
            <a:off x="4630192" y="8837240"/>
            <a:ext cx="3331245" cy="584101"/>
          </a:xfrm>
          <a:prstGeom prst="rect">
            <a:avLst/>
          </a:prstGeom>
          <a:solidFill>
            <a:schemeClr val="accent1"/>
          </a:solidFill>
          <a:extLst/>
        </p:spPr>
        <p:txBody>
          <a:bodyPr vert="horz" wrap="square" lIns="91440" tIns="45720" rIns="91440" bIns="45720" numCol="1" anchor="t" anchorCtr="0" compatLnSpc="1">
            <a:prstTxWarp prst="textNoShape">
              <a:avLst/>
            </a:prstTxWarp>
          </a:bodyPr>
          <a:lstStyle>
            <a:lvl1pPr marL="889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1pPr>
            <a:lvl2pPr marL="1333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2pPr>
            <a:lvl3pPr marL="1778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3pPr>
            <a:lvl4pPr marL="22225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4pPr>
            <a:lvl5pPr marL="2667000" indent="-571500" algn="l" rtl="0" eaLnBrk="1" fontAlgn="base" hangingPunct="1">
              <a:spcBef>
                <a:spcPts val="1800"/>
              </a:spcBef>
              <a:spcAft>
                <a:spcPct val="0"/>
              </a:spcAft>
              <a:buSzPct val="100000"/>
              <a:buFont typeface="Palatino" charset="0"/>
              <a:buChar char="•"/>
              <a:defRPr sz="2400">
                <a:solidFill>
                  <a:srgbClr val="595959"/>
                </a:solidFill>
                <a:latin typeface="Open Sans"/>
                <a:ea typeface="+mn-ea"/>
                <a:cs typeface="Open Sans"/>
                <a:sym typeface="Palatino" charset="0"/>
              </a:defRPr>
            </a:lvl5pPr>
            <a:lvl6pPr marL="31242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eaLnBrk="1" fontAlgn="base" hangingPunct="1">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a:lstStyle>
          <a:p>
            <a:pPr marL="317500" indent="0">
              <a:buFont typeface="Palatino" charset="0"/>
              <a:buNone/>
            </a:pPr>
            <a:r>
              <a:rPr lang="en-GB" altLang="nl-BE" sz="2800" kern="0" dirty="0" err="1" smtClean="0">
                <a:latin typeface="Open Sans" charset="0"/>
              </a:rPr>
              <a:t>Hartig</a:t>
            </a:r>
            <a:r>
              <a:rPr lang="en-GB" altLang="nl-BE" sz="2800" kern="0" dirty="0" smtClean="0">
                <a:latin typeface="Open Sans" charset="0"/>
              </a:rPr>
              <a:t> et al. 2014</a:t>
            </a:r>
            <a:endParaRPr lang="en-GB" altLang="nl-BE" sz="2800" kern="0" dirty="0" smtClean="0">
              <a:solidFill>
                <a:srgbClr val="FF0000"/>
              </a:solidFill>
              <a:latin typeface="Open Sans" charset="0"/>
            </a:endParaRPr>
          </a:p>
          <a:p>
            <a:endParaRPr lang="en-GB" altLang="nl-BE" sz="2800" kern="0" dirty="0" smtClean="0">
              <a:latin typeface="Open Sans" charset="0"/>
            </a:endParaRPr>
          </a:p>
        </p:txBody>
      </p:sp>
    </p:spTree>
    <p:extLst>
      <p:ext uri="{BB962C8B-B14F-4D97-AF65-F5344CB8AC3E}">
        <p14:creationId xmlns:p14="http://schemas.microsoft.com/office/powerpoint/2010/main" val="414065328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16089" y="21760"/>
            <a:ext cx="12372622" cy="83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nl-BE" sz="4600" dirty="0">
                <a:solidFill>
                  <a:srgbClr val="FD9A00"/>
                </a:solidFill>
                <a:latin typeface="Open Sans Light" charset="0"/>
                <a:ea typeface="+mj-ea"/>
                <a:cs typeface="Open Sans Light"/>
              </a:rPr>
              <a:t>1b. </a:t>
            </a:r>
            <a:r>
              <a:rPr lang="en-GB" altLang="nl-BE" sz="4600" dirty="0">
                <a:solidFill>
                  <a:srgbClr val="FD9A00"/>
                </a:solidFill>
                <a:latin typeface="Open Sans Light" charset="0"/>
                <a:ea typeface="+mj-ea"/>
                <a:cs typeface="Open Sans Light"/>
              </a:rPr>
              <a:t>The bad </a:t>
            </a:r>
            <a:endParaRPr lang="en-GB" altLang="nl-BE" sz="4600" dirty="0">
              <a:solidFill>
                <a:srgbClr val="FD9A00"/>
              </a:solidFill>
              <a:latin typeface="Open Sans Light" charset="0"/>
              <a:ea typeface="+mj-ea"/>
              <a:cs typeface="Open Sans Light"/>
            </a:endParaRPr>
          </a:p>
        </p:txBody>
      </p:sp>
      <p:sp>
        <p:nvSpPr>
          <p:cNvPr id="12291" name="Text Box 3"/>
          <p:cNvSpPr txBox="1">
            <a:spLocks noChangeArrowheads="1"/>
          </p:cNvSpPr>
          <p:nvPr/>
        </p:nvSpPr>
        <p:spPr bwMode="auto">
          <a:xfrm>
            <a:off x="-5522831" y="7476393"/>
            <a:ext cx="11957191" cy="39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nl-BE" altLang="nl-BE" sz="1700" dirty="0">
                <a:latin typeface="Verdana" pitchFamily="34" charset="0"/>
              </a:rPr>
              <a:t>Taylor et al., 2001 Phil. Trans. R. Soc. </a:t>
            </a:r>
            <a:r>
              <a:rPr lang="nl-BE" altLang="nl-BE" sz="1700" dirty="0" err="1">
                <a:latin typeface="Verdana" pitchFamily="34" charset="0"/>
              </a:rPr>
              <a:t>Lond</a:t>
            </a:r>
            <a:r>
              <a:rPr lang="nl-BE" altLang="nl-BE" sz="1700" dirty="0">
                <a:latin typeface="Verdana" pitchFamily="34" charset="0"/>
              </a:rPr>
              <a:t>.</a:t>
            </a:r>
            <a:endParaRPr lang="nl-NL" altLang="nl-BE" sz="1700" dirty="0">
              <a:latin typeface="Verdana" pitchFamily="34" charset="0"/>
            </a:endParaRPr>
          </a:p>
        </p:txBody>
      </p:sp>
      <p:pic>
        <p:nvPicPr>
          <p:cNvPr id="12292" name="Picture 5" descr="MapLrg"/>
          <p:cNvPicPr>
            <a:picLocks noChangeAspect="1" noChangeArrowheads="1"/>
          </p:cNvPicPr>
          <p:nvPr/>
        </p:nvPicPr>
        <p:blipFill>
          <a:blip r:embed="rId3">
            <a:extLst>
              <a:ext uri="{28A0092B-C50C-407E-A947-70E740481C1C}">
                <a14:useLocalDpi xmlns:a14="http://schemas.microsoft.com/office/drawing/2010/main" val="0"/>
              </a:ext>
            </a:extLst>
          </a:blip>
          <a:srcRect l="1591" t="19427" r="1990" b="2661"/>
          <a:stretch>
            <a:fillRect/>
          </a:stretch>
        </p:blipFill>
        <p:spPr bwMode="auto">
          <a:xfrm>
            <a:off x="1332089" y="1199084"/>
            <a:ext cx="10340622" cy="6247272"/>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316089" y="7901136"/>
            <a:ext cx="12372622" cy="15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nl-BE" sz="4600" dirty="0" smtClean="0">
                <a:solidFill>
                  <a:srgbClr val="FD9A00"/>
                </a:solidFill>
                <a:latin typeface="Open Sans Light" charset="0"/>
                <a:ea typeface="+mj-ea"/>
                <a:cs typeface="Open Sans Light"/>
              </a:rPr>
              <a:t>&gt;</a:t>
            </a:r>
            <a:r>
              <a:rPr lang="nl-BE" altLang="nl-BE" sz="4600" dirty="0">
                <a:solidFill>
                  <a:srgbClr val="FD9A00"/>
                </a:solidFill>
                <a:latin typeface="Open Sans Light" charset="0"/>
                <a:ea typeface="+mj-ea"/>
                <a:cs typeface="Open Sans Light"/>
              </a:rPr>
              <a:t>70% of </a:t>
            </a:r>
            <a:r>
              <a:rPr lang="nl-BE" altLang="nl-BE" sz="4600" dirty="0" err="1">
                <a:solidFill>
                  <a:srgbClr val="FD9A00"/>
                </a:solidFill>
                <a:latin typeface="Open Sans Light" charset="0"/>
                <a:ea typeface="+mj-ea"/>
                <a:cs typeface="Open Sans Light"/>
              </a:rPr>
              <a:t>emerging</a:t>
            </a:r>
            <a:r>
              <a:rPr lang="nl-BE" altLang="nl-BE" sz="4600" dirty="0">
                <a:solidFill>
                  <a:srgbClr val="FD9A00"/>
                </a:solidFill>
                <a:latin typeface="Open Sans Light" charset="0"/>
                <a:ea typeface="+mj-ea"/>
                <a:cs typeface="Open Sans Light"/>
              </a:rPr>
              <a:t> </a:t>
            </a:r>
            <a:r>
              <a:rPr lang="nl-BE" altLang="nl-BE" sz="4600" dirty="0" err="1">
                <a:solidFill>
                  <a:srgbClr val="FD9A00"/>
                </a:solidFill>
                <a:latin typeface="Open Sans Light" charset="0"/>
                <a:ea typeface="+mj-ea"/>
                <a:cs typeface="Open Sans Light"/>
              </a:rPr>
              <a:t>pathogens</a:t>
            </a:r>
            <a:r>
              <a:rPr lang="nl-BE" altLang="nl-BE" sz="4600" dirty="0">
                <a:solidFill>
                  <a:srgbClr val="FD9A00"/>
                </a:solidFill>
                <a:latin typeface="Open Sans Light" charset="0"/>
                <a:ea typeface="+mj-ea"/>
                <a:cs typeface="Open Sans Light"/>
              </a:rPr>
              <a:t> in </a:t>
            </a:r>
            <a:r>
              <a:rPr lang="nl-BE" altLang="nl-BE" sz="4600" dirty="0" err="1">
                <a:solidFill>
                  <a:srgbClr val="FD9A00"/>
                </a:solidFill>
                <a:latin typeface="Open Sans Light" charset="0"/>
                <a:ea typeface="+mj-ea"/>
                <a:cs typeface="Open Sans Light"/>
              </a:rPr>
              <a:t>humans</a:t>
            </a:r>
            <a:r>
              <a:rPr lang="nl-BE" altLang="nl-BE" sz="4600" dirty="0">
                <a:solidFill>
                  <a:srgbClr val="FD9A00"/>
                </a:solidFill>
                <a:latin typeface="Open Sans Light" charset="0"/>
                <a:ea typeface="+mj-ea"/>
                <a:cs typeface="Open Sans Light"/>
              </a:rPr>
              <a:t> have been </a:t>
            </a:r>
            <a:r>
              <a:rPr lang="nl-BE" altLang="nl-BE" sz="4600" dirty="0" err="1">
                <a:solidFill>
                  <a:srgbClr val="FD9A00"/>
                </a:solidFill>
                <a:latin typeface="Open Sans Light" charset="0"/>
                <a:ea typeface="+mj-ea"/>
                <a:cs typeface="Open Sans Light"/>
              </a:rPr>
              <a:t>passed</a:t>
            </a:r>
            <a:r>
              <a:rPr lang="nl-BE" altLang="nl-BE" sz="4600" dirty="0">
                <a:solidFill>
                  <a:srgbClr val="FD9A00"/>
                </a:solidFill>
                <a:latin typeface="Open Sans Light" charset="0"/>
                <a:ea typeface="+mj-ea"/>
                <a:cs typeface="Open Sans Light"/>
              </a:rPr>
              <a:t> </a:t>
            </a:r>
            <a:r>
              <a:rPr lang="nl-BE" altLang="nl-BE" sz="4600" dirty="0" err="1">
                <a:solidFill>
                  <a:srgbClr val="FD9A00"/>
                </a:solidFill>
                <a:latin typeface="Open Sans Light" charset="0"/>
                <a:ea typeface="+mj-ea"/>
                <a:cs typeface="Open Sans Light"/>
              </a:rPr>
              <a:t>from</a:t>
            </a:r>
            <a:r>
              <a:rPr lang="nl-BE" altLang="nl-BE" sz="4600" dirty="0">
                <a:solidFill>
                  <a:srgbClr val="FD9A00"/>
                </a:solidFill>
                <a:latin typeface="Open Sans Light" charset="0"/>
                <a:ea typeface="+mj-ea"/>
                <a:cs typeface="Open Sans Light"/>
              </a:rPr>
              <a:t> </a:t>
            </a:r>
            <a:r>
              <a:rPr lang="nl-BE" altLang="nl-BE" sz="4600" dirty="0" err="1">
                <a:solidFill>
                  <a:srgbClr val="FD9A00"/>
                </a:solidFill>
                <a:latin typeface="Open Sans Light" charset="0"/>
                <a:ea typeface="+mj-ea"/>
                <a:cs typeface="Open Sans Light"/>
              </a:rPr>
              <a:t>animals</a:t>
            </a:r>
            <a:endParaRPr lang="nl-NL" altLang="nl-BE" sz="4600" dirty="0">
              <a:solidFill>
                <a:srgbClr val="FD9A00"/>
              </a:solidFill>
              <a:latin typeface="Open Sans Light" charset="0"/>
              <a:ea typeface="+mj-ea"/>
              <a:cs typeface="Open Sans Light"/>
            </a:endParaRPr>
          </a:p>
        </p:txBody>
      </p:sp>
    </p:spTree>
    <p:extLst>
      <p:ext uri="{BB962C8B-B14F-4D97-AF65-F5344CB8AC3E}">
        <p14:creationId xmlns:p14="http://schemas.microsoft.com/office/powerpoint/2010/main" val="1053575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nvGrpSpPr>
        <p:grpSpPr bwMode="auto">
          <a:xfrm>
            <a:off x="862471" y="480908"/>
            <a:ext cx="11207609" cy="8839199"/>
            <a:chOff x="0" y="0"/>
            <a:chExt cx="5672" cy="4544"/>
          </a:xfrm>
        </p:grpSpPr>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 y="96"/>
              <a:ext cx="5416" cy="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782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72" cy="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46263993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98027" y="316090"/>
            <a:ext cx="12372622" cy="15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nl-BE" sz="4600" dirty="0" err="1">
                <a:solidFill>
                  <a:srgbClr val="FD9A00"/>
                </a:solidFill>
                <a:latin typeface="Open Sans Light" charset="0"/>
                <a:ea typeface="+mj-ea"/>
                <a:cs typeface="Open Sans Light"/>
              </a:rPr>
              <a:t>Predisposing</a:t>
            </a:r>
            <a:r>
              <a:rPr lang="nl-BE" altLang="nl-BE" sz="4600" dirty="0">
                <a:solidFill>
                  <a:srgbClr val="FD9A00"/>
                </a:solidFill>
                <a:latin typeface="Open Sans Light" charset="0"/>
                <a:ea typeface="+mj-ea"/>
                <a:cs typeface="Open Sans Light"/>
              </a:rPr>
              <a:t> factors:</a:t>
            </a:r>
          </a:p>
          <a:p>
            <a:pPr eaLnBrk="1" hangingPunct="1"/>
            <a:r>
              <a:rPr lang="nl-BE" altLang="nl-BE" sz="4600" dirty="0">
                <a:solidFill>
                  <a:srgbClr val="FD9A00"/>
                </a:solidFill>
                <a:latin typeface="Open Sans Light" charset="0"/>
                <a:ea typeface="+mj-ea"/>
                <a:cs typeface="Open Sans Light"/>
              </a:rPr>
              <a:t>Intensive </a:t>
            </a:r>
            <a:r>
              <a:rPr lang="nl-BE" altLang="nl-BE" sz="4600" dirty="0" err="1">
                <a:solidFill>
                  <a:srgbClr val="FD9A00"/>
                </a:solidFill>
                <a:latin typeface="Open Sans Light" charset="0"/>
                <a:ea typeface="+mj-ea"/>
                <a:cs typeface="Open Sans Light"/>
              </a:rPr>
              <a:t>animal</a:t>
            </a:r>
            <a:r>
              <a:rPr lang="nl-BE" altLang="nl-BE" sz="4600" dirty="0">
                <a:solidFill>
                  <a:srgbClr val="FD9A00"/>
                </a:solidFill>
                <a:latin typeface="Open Sans Light" charset="0"/>
                <a:ea typeface="+mj-ea"/>
                <a:cs typeface="Open Sans Light"/>
              </a:rPr>
              <a:t> </a:t>
            </a:r>
            <a:r>
              <a:rPr lang="nl-BE" altLang="nl-BE" sz="4600" dirty="0" err="1">
                <a:solidFill>
                  <a:srgbClr val="FD9A00"/>
                </a:solidFill>
                <a:latin typeface="Open Sans Light" charset="0"/>
                <a:ea typeface="+mj-ea"/>
                <a:cs typeface="Open Sans Light"/>
              </a:rPr>
              <a:t>production</a:t>
            </a:r>
            <a:endParaRPr lang="nl-NL" altLang="nl-BE" sz="4600" dirty="0">
              <a:solidFill>
                <a:srgbClr val="FD9A00"/>
              </a:solidFill>
              <a:latin typeface="Open Sans Light" charset="0"/>
              <a:ea typeface="+mj-ea"/>
              <a:cs typeface="Open Sans Light"/>
            </a:endParaRPr>
          </a:p>
        </p:txBody>
      </p:sp>
      <p:pic>
        <p:nvPicPr>
          <p:cNvPr id="14339" name="Picture 3" descr="nchicken"/>
          <p:cNvPicPr>
            <a:picLocks noChangeAspect="1" noChangeArrowheads="1"/>
          </p:cNvPicPr>
          <p:nvPr/>
        </p:nvPicPr>
        <p:blipFill>
          <a:blip r:embed="rId3">
            <a:extLst>
              <a:ext uri="{28A0092B-C50C-407E-A947-70E740481C1C}">
                <a14:useLocalDpi xmlns:a14="http://schemas.microsoft.com/office/drawing/2010/main" val="0"/>
              </a:ext>
            </a:extLst>
          </a:blip>
          <a:srcRect b="11086"/>
          <a:stretch>
            <a:fillRect/>
          </a:stretch>
        </p:blipFill>
        <p:spPr bwMode="auto">
          <a:xfrm>
            <a:off x="830862" y="2506134"/>
            <a:ext cx="11343076" cy="6723662"/>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9992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13004800" cy="97536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130046" tIns="65023" rIns="130046" bIns="65023"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nl-BE" altLang="nl-BE" sz="2800" b="1">
              <a:latin typeface="Times New Roman" pitchFamily="18" charset="0"/>
            </a:endParaRPr>
          </a:p>
        </p:txBody>
      </p:sp>
      <p:pic>
        <p:nvPicPr>
          <p:cNvPr id="40963" name="Picture 3" descr="6a010535bea9f5970b01156f734ef7970c-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3805"/>
            <a:ext cx="13020605" cy="1088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855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pig_k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427" y="3352801"/>
            <a:ext cx="4371058" cy="328280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9" descr="ANd9GcQLT7zn2QCQGLggq-8nfppzPcvLS8jITEtS7gyVeNzOrWCvC-CG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187"/>
            <a:ext cx="4307840" cy="322636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11" descr="ANd9GcQt-7mJVQ7GoX6zkFx6L1v9Dvx5R-Ik-040FqqU0UOVQvkuJeLyhA"/>
          <p:cNvPicPr>
            <a:picLocks noChangeAspect="1" noChangeArrowheads="1"/>
          </p:cNvPicPr>
          <p:nvPr/>
        </p:nvPicPr>
        <p:blipFill>
          <a:blip r:embed="rId5">
            <a:extLst>
              <a:ext uri="{28A0092B-C50C-407E-A947-70E740481C1C}">
                <a14:useLocalDpi xmlns:a14="http://schemas.microsoft.com/office/drawing/2010/main" val="0"/>
              </a:ext>
            </a:extLst>
          </a:blip>
          <a:srcRect b="19348"/>
          <a:stretch>
            <a:fillRect/>
          </a:stretch>
        </p:blipFill>
        <p:spPr bwMode="auto">
          <a:xfrm>
            <a:off x="4305583" y="54188"/>
            <a:ext cx="4359768" cy="323765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13" descr="ANd9GcSHmPlMwYibGgEEYg-OxQDH-88Np4RtScO-O4XN5-Zh769DJh97"/>
          <p:cNvPicPr>
            <a:picLocks noChangeAspect="1" noChangeArrowheads="1"/>
          </p:cNvPicPr>
          <p:nvPr/>
        </p:nvPicPr>
        <p:blipFill>
          <a:blip r:embed="rId6">
            <a:extLst>
              <a:ext uri="{28A0092B-C50C-407E-A947-70E740481C1C}">
                <a14:useLocalDpi xmlns:a14="http://schemas.microsoft.com/office/drawing/2010/main" val="0"/>
              </a:ext>
            </a:extLst>
          </a:blip>
          <a:srcRect l="8922"/>
          <a:stretch>
            <a:fillRect/>
          </a:stretch>
        </p:blipFill>
        <p:spPr bwMode="auto">
          <a:xfrm>
            <a:off x="9132712" y="3352802"/>
            <a:ext cx="3872088" cy="319023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5" descr="Kissing-Pig-Hamish-Andy-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9" y="3352801"/>
            <a:ext cx="4786489" cy="3226364"/>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17" descr="ANd9GcSPovvYWb95_YSZiVGJgnND8NPoYuwIOEWRo-_8ofDqDue3Ak6ib8-6KzbgHQ"/>
          <p:cNvPicPr>
            <a:picLocks noChangeAspect="1" noChangeArrowheads="1"/>
          </p:cNvPicPr>
          <p:nvPr/>
        </p:nvPicPr>
        <p:blipFill>
          <a:blip r:embed="rId8">
            <a:extLst>
              <a:ext uri="{28A0092B-C50C-407E-A947-70E740481C1C}">
                <a14:useLocalDpi xmlns:a14="http://schemas.microsoft.com/office/drawing/2010/main" val="0"/>
              </a:ext>
            </a:extLst>
          </a:blip>
          <a:srcRect l="10428"/>
          <a:stretch>
            <a:fillRect/>
          </a:stretch>
        </p:blipFill>
        <p:spPr bwMode="auto">
          <a:xfrm>
            <a:off x="8660836" y="54187"/>
            <a:ext cx="4343964" cy="322862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2" name="Picture 5" descr="CynthisKissingPi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6472" y="6619805"/>
            <a:ext cx="4050453" cy="3257974"/>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3" name="Picture 7" descr="Emma_kissing_pig_lar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619805"/>
            <a:ext cx="4949049" cy="329184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4" name="Picture 19" descr="wedding-dress-man-pi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58862" y="6619805"/>
            <a:ext cx="4382347" cy="3287324"/>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1995" name="Rectangle 24"/>
          <p:cNvSpPr>
            <a:spLocks noChangeArrowheads="1"/>
          </p:cNvSpPr>
          <p:nvPr/>
        </p:nvSpPr>
        <p:spPr bwMode="auto">
          <a:xfrm>
            <a:off x="0" y="0"/>
            <a:ext cx="13004800" cy="97536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nl-BE" altLang="nl-BE"/>
          </a:p>
        </p:txBody>
      </p:sp>
    </p:spTree>
    <p:extLst>
      <p:ext uri="{BB962C8B-B14F-4D97-AF65-F5344CB8AC3E}">
        <p14:creationId xmlns:p14="http://schemas.microsoft.com/office/powerpoint/2010/main" val="594215916"/>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nk_Belgian Biodiversity Platform presentation">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Top">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 - Big">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Big">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Photo - B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Righ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lank">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Lef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 2 Column">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2 Column">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ullets">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ullets">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Alt">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Horizontal Al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Photo - Horizonta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l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Vertical Al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Photo - Vertica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Panoramic">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Panoramic">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Photo - Panora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hoto - Square">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Square">
      <a:majorFont>
        <a:latin typeface="Copperplate"/>
        <a:ea typeface="ヒラギノ明朝 ProN W3"/>
        <a:cs typeface="ヒラギノ明朝 ProN W3"/>
      </a:majorFont>
      <a:minorFont>
        <a:latin typeface="Palatino"/>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3F3F3F"/>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Photo - Squa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Blank_Belgian Biodiversity Platform presentation</Template>
  <TotalTime>2275</TotalTime>
  <Pages>0</Pages>
  <Words>1351</Words>
  <Characters>0</Characters>
  <Application>Microsoft Office PowerPoint</Application>
  <PresentationFormat>Aangepast</PresentationFormat>
  <Lines>0</Lines>
  <Paragraphs>114</Paragraphs>
  <Slides>31</Slides>
  <Notes>6</Notes>
  <HiddenSlides>1</HiddenSlides>
  <MMClips>0</MMClips>
  <ScaleCrop>false</ScaleCrop>
  <HeadingPairs>
    <vt:vector size="4" baseType="variant">
      <vt:variant>
        <vt:lpstr>Thema</vt:lpstr>
      </vt:variant>
      <vt:variant>
        <vt:i4>11</vt:i4>
      </vt:variant>
      <vt:variant>
        <vt:lpstr>Diatitels</vt:lpstr>
      </vt:variant>
      <vt:variant>
        <vt:i4>31</vt:i4>
      </vt:variant>
    </vt:vector>
  </HeadingPairs>
  <TitlesOfParts>
    <vt:vector size="42" baseType="lpstr">
      <vt:lpstr>Blank_Belgian Biodiversity Platform presentation</vt:lpstr>
      <vt:lpstr>Blank</vt:lpstr>
      <vt:lpstr>Title &amp; Bullets - Left</vt:lpstr>
      <vt:lpstr>Title &amp; Bullets - 2 Column</vt:lpstr>
      <vt:lpstr>Bullets</vt:lpstr>
      <vt:lpstr>Photo - Horizontal Alt</vt:lpstr>
      <vt:lpstr>Photo - Vertical Alt</vt:lpstr>
      <vt:lpstr>Photo - Panoramic</vt:lpstr>
      <vt:lpstr>Photo - Square</vt:lpstr>
      <vt:lpstr>Photo - Big</vt:lpstr>
      <vt:lpstr>Title &amp; Bullets - Right</vt:lpstr>
      <vt:lpstr>Nature – Health linkages</vt:lpstr>
      <vt:lpstr>1. Biodiversity and health</vt:lpstr>
      <vt:lpstr>PowerPoint-presentatie</vt:lpstr>
      <vt:lpstr>…</vt:lpstr>
      <vt:lpstr>PowerPoint-presentatie</vt:lpstr>
      <vt:lpstr>PowerPoint-presentatie</vt:lpstr>
      <vt:lpstr>PowerPoint-presentatie</vt:lpstr>
      <vt:lpstr>PowerPoint-presentatie</vt:lpstr>
      <vt:lpstr>PowerPoint-presentatie</vt:lpstr>
      <vt:lpstr>Good and bad</vt:lpstr>
      <vt:lpstr>…</vt:lpstr>
      <vt:lpstr>1c – The opportunities CBD – WHO state of knowledge review</vt:lpstr>
      <vt:lpstr>Biodiversity and health</vt:lpstr>
      <vt:lpstr>Nature based solutions EU</vt:lpstr>
      <vt:lpstr>2 Research/practice</vt:lpstr>
      <vt:lpstr>Positive health effects of the natural outdoor environment  in typical populations of different regions in Europe</vt:lpstr>
      <vt:lpstr>Health and Social Benefits of Nature and Biodiversity Protection </vt:lpstr>
      <vt:lpstr>Improved climatic conditions – heat stress etc.</vt:lpstr>
      <vt:lpstr>PowerPoint-presentatie</vt:lpstr>
      <vt:lpstr>Chemotherapy in natural surroundings</vt:lpstr>
      <vt:lpstr>2b Research/practice Belgium</vt:lpstr>
      <vt:lpstr>PowerPoint-presentatie</vt:lpstr>
      <vt:lpstr>Natuurpunt</vt:lpstr>
      <vt:lpstr>3. Challenges</vt:lpstr>
      <vt:lpstr>…</vt:lpstr>
      <vt:lpstr>Evidence cultures</vt:lpstr>
      <vt:lpstr>WHO – CBD state of knowledge 2015</vt:lpstr>
      <vt:lpstr>Research challenges - Hartig et al. 2014</vt:lpstr>
      <vt:lpstr>PowerPoint-presentatie</vt:lpstr>
      <vt:lpstr>PowerPoint-presentatie</vt:lpstr>
      <vt:lpstr>Thank you!</vt:lpstr>
    </vt:vector>
  </TitlesOfParts>
  <Company>INBO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KEUNE, Hans</dc:creator>
  <cp:lastModifiedBy>KEUNE, Hans</cp:lastModifiedBy>
  <cp:revision>184</cp:revision>
  <dcterms:created xsi:type="dcterms:W3CDTF">2014-02-06T10:07:58Z</dcterms:created>
  <dcterms:modified xsi:type="dcterms:W3CDTF">2016-05-27T05:15:08Z</dcterms:modified>
</cp:coreProperties>
</file>