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6" r:id="rId9"/>
    <p:sldId id="287" r:id="rId10"/>
    <p:sldId id="282" r:id="rId11"/>
    <p:sldId id="283" r:id="rId12"/>
    <p:sldId id="289" r:id="rId13"/>
    <p:sldId id="290" r:id="rId14"/>
    <p:sldId id="288" r:id="rId15"/>
    <p:sldId id="292" r:id="rId16"/>
    <p:sldId id="291" r:id="rId17"/>
    <p:sldId id="294" r:id="rId18"/>
    <p:sldId id="295" r:id="rId19"/>
    <p:sldId id="293" r:id="rId20"/>
    <p:sldId id="284" r:id="rId21"/>
    <p:sldId id="285" r:id="rId22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31"/>
  </p:normalViewPr>
  <p:slideViewPr>
    <p:cSldViewPr snapToGrid="0" snapToObjects="1">
      <p:cViewPr varScale="1">
        <p:scale>
          <a:sx n="66" d="100"/>
          <a:sy n="66" d="100"/>
        </p:scale>
        <p:origin x="21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200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 sz="2000">
        <a:latin typeface="Lucida Grande"/>
        <a:ea typeface="Lucida Grande"/>
        <a:cs typeface="Lucida Grande"/>
        <a:sym typeface="Lucida Grande"/>
      </a:defRPr>
    </a:lvl1pPr>
    <a:lvl2pPr indent="228600" defTabSz="546100" latinLnBrk="0">
      <a:defRPr sz="2000">
        <a:latin typeface="Lucida Grande"/>
        <a:ea typeface="Lucida Grande"/>
        <a:cs typeface="Lucida Grande"/>
        <a:sym typeface="Lucida Grande"/>
      </a:defRPr>
    </a:lvl2pPr>
    <a:lvl3pPr indent="457200" defTabSz="546100" latinLnBrk="0">
      <a:defRPr sz="2000">
        <a:latin typeface="Lucida Grande"/>
        <a:ea typeface="Lucida Grande"/>
        <a:cs typeface="Lucida Grande"/>
        <a:sym typeface="Lucida Grande"/>
      </a:defRPr>
    </a:lvl3pPr>
    <a:lvl4pPr indent="685800" defTabSz="546100" latinLnBrk="0">
      <a:defRPr sz="2000">
        <a:latin typeface="Lucida Grande"/>
        <a:ea typeface="Lucida Grande"/>
        <a:cs typeface="Lucida Grande"/>
        <a:sym typeface="Lucida Grande"/>
      </a:defRPr>
    </a:lvl4pPr>
    <a:lvl5pPr indent="914400" defTabSz="546100" latinLnBrk="0">
      <a:defRPr sz="2000">
        <a:latin typeface="Lucida Grande"/>
        <a:ea typeface="Lucida Grande"/>
        <a:cs typeface="Lucida Grande"/>
        <a:sym typeface="Lucida Grande"/>
      </a:defRPr>
    </a:lvl5pPr>
    <a:lvl6pPr indent="1143000" defTabSz="546100" latinLnBrk="0">
      <a:defRPr sz="2000">
        <a:latin typeface="Lucida Grande"/>
        <a:ea typeface="Lucida Grande"/>
        <a:cs typeface="Lucida Grande"/>
        <a:sym typeface="Lucida Grande"/>
      </a:defRPr>
    </a:lvl6pPr>
    <a:lvl7pPr indent="1371600" defTabSz="546100" latinLnBrk="0">
      <a:defRPr sz="2000">
        <a:latin typeface="Lucida Grande"/>
        <a:ea typeface="Lucida Grande"/>
        <a:cs typeface="Lucida Grande"/>
        <a:sym typeface="Lucida Grande"/>
      </a:defRPr>
    </a:lvl7pPr>
    <a:lvl8pPr indent="1600200" defTabSz="546100" latinLnBrk="0">
      <a:defRPr sz="2000">
        <a:latin typeface="Lucida Grande"/>
        <a:ea typeface="Lucida Grande"/>
        <a:cs typeface="Lucida Grande"/>
        <a:sym typeface="Lucida Grande"/>
      </a:defRPr>
    </a:lvl8pPr>
    <a:lvl9pPr indent="1828800" defTabSz="546100" latinLnBrk="0">
      <a:defRPr sz="2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55700" y="1536700"/>
            <a:ext cx="13931900" cy="30861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55700" y="4711700"/>
            <a:ext cx="13931900" cy="105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10350500" y="1689100"/>
            <a:ext cx="4356100" cy="5803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155700" y="1435100"/>
            <a:ext cx="8369300" cy="30861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Texte du titre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1155700" y="4597400"/>
            <a:ext cx="8369300" cy="308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10350500" y="1689100"/>
            <a:ext cx="4356100" cy="58039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155700" y="1435100"/>
            <a:ext cx="8369300" cy="30861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Texte du titre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1155700" y="4597400"/>
            <a:ext cx="8369300" cy="308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9588500" y="2667000"/>
            <a:ext cx="4191000" cy="5588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155700" y="2603500"/>
            <a:ext cx="6807200" cy="5702300"/>
          </a:xfrm>
          <a:prstGeom prst="rect">
            <a:avLst/>
          </a:prstGeom>
        </p:spPr>
        <p:txBody>
          <a:bodyPr/>
          <a:lstStyle>
            <a:lvl1pPr marL="927100" indent="-469900">
              <a:spcBef>
                <a:spcPts val="4600"/>
              </a:spcBef>
              <a:buBlip>
                <a:blip r:embed="rId2"/>
              </a:buBlip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155700" y="2603500"/>
            <a:ext cx="6807200" cy="5702300"/>
          </a:xfrm>
          <a:prstGeom prst="rect">
            <a:avLst/>
          </a:prstGeom>
        </p:spPr>
        <p:txBody>
          <a:bodyPr/>
          <a:lstStyle>
            <a:lvl1pPr marL="927100" indent="-469900">
              <a:spcBef>
                <a:spcPts val="4600"/>
              </a:spcBef>
              <a:buBlip>
                <a:blip r:embed="rId2"/>
              </a:buBlip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8851900" y="2603500"/>
            <a:ext cx="6235700" cy="5702300"/>
          </a:xfrm>
          <a:prstGeom prst="rect">
            <a:avLst/>
          </a:prstGeom>
        </p:spPr>
        <p:txBody>
          <a:bodyPr/>
          <a:lstStyle>
            <a:lvl1pPr marL="927100" indent="-469900">
              <a:spcBef>
                <a:spcPts val="4600"/>
              </a:spcBef>
              <a:buBlip>
                <a:blip r:embed="rId2"/>
              </a:buBlip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696595" anchor="t"/>
          <a:lstStyle>
            <a:lvl1pPr marL="927100" indent="-469900">
              <a:buBlip>
                <a:blip r:embed="rId2"/>
              </a:buBlip>
              <a:defRPr sz="2800"/>
            </a:lvl1pPr>
            <a:lvl2pPr marL="977900" indent="-469900">
              <a:defRPr sz="2800"/>
            </a:lvl2pPr>
            <a:lvl3pPr marL="1270000" indent="-469900">
              <a:defRPr sz="2800"/>
            </a:lvl3pPr>
            <a:lvl4pPr marL="1574800" indent="-469900">
              <a:defRPr sz="2800"/>
            </a:lvl4pPr>
            <a:lvl5pPr marL="1866900" indent="-4699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155700" y="1181100"/>
            <a:ext cx="13931900" cy="6769100"/>
          </a:xfrm>
          <a:prstGeom prst="rect">
            <a:avLst/>
          </a:prstGeom>
        </p:spPr>
        <p:txBody>
          <a:bodyPr/>
          <a:lstStyle>
            <a:lvl1pPr>
              <a:spcBef>
                <a:spcPts val="4900"/>
              </a:spcBef>
              <a:buBlip>
                <a:blip r:embed="rId2"/>
              </a:buBlip>
            </a:lvl1pPr>
            <a:lvl2pPr>
              <a:spcBef>
                <a:spcPts val="4900"/>
              </a:spcBef>
            </a:lvl2pPr>
            <a:lvl3pPr>
              <a:spcBef>
                <a:spcPts val="4900"/>
              </a:spcBef>
            </a:lvl3pPr>
            <a:lvl4pPr>
              <a:spcBef>
                <a:spcPts val="4900"/>
              </a:spcBef>
            </a:lvl4pPr>
            <a:lvl5pPr>
              <a:spcBef>
                <a:spcPts val="4900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663700" y="241300"/>
            <a:ext cx="12941300" cy="2298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155700" y="2781300"/>
            <a:ext cx="13931900" cy="3568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4445000" y="1638300"/>
            <a:ext cx="7366000" cy="4140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155700" y="6908800"/>
            <a:ext cx="13931900" cy="1587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4445000" y="1638300"/>
            <a:ext cx="7366000" cy="41402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155700" y="6908800"/>
            <a:ext cx="13931900" cy="1587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55700" y="241300"/>
            <a:ext cx="139319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55700" y="2603500"/>
            <a:ext cx="13931900" cy="570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6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960783" y="8686800"/>
            <a:ext cx="317501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1pPr>
      <a:lvl2pPr marL="0" marR="0" indent="2286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2pPr>
      <a:lvl3pPr marL="0" marR="0" indent="4572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3pPr>
      <a:lvl4pPr marL="0" marR="0" indent="6858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4pPr>
      <a:lvl5pPr marL="0" marR="0" indent="9144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5pPr>
      <a:lvl6pPr marL="0" marR="0" indent="11430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6pPr>
      <a:lvl7pPr marL="0" marR="0" indent="13716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7pPr>
      <a:lvl8pPr marL="0" marR="0" indent="16002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8pPr>
      <a:lvl9pPr marL="0" marR="0" indent="18288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010830"/>
          </a:solidFill>
          <a:uFillTx/>
          <a:latin typeface="+mj-lt"/>
          <a:ea typeface="+mj-ea"/>
          <a:cs typeface="+mj-cs"/>
          <a:sym typeface="Avenir Book"/>
        </a:defRPr>
      </a:lvl9pPr>
    </p:titleStyle>
    <p:bodyStyle>
      <a:lvl1pPr marL="571500" marR="0" indent="-1143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0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335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6383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19304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2225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5146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28067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098800" marR="0" indent="-533400" algn="l" defTabSz="546100" latinLnBrk="0">
        <a:lnSpc>
          <a:spcPct val="100000"/>
        </a:lnSpc>
        <a:spcBef>
          <a:spcPts val="3500"/>
        </a:spcBef>
        <a:spcAft>
          <a:spcPts val="0"/>
        </a:spcAft>
        <a:buClrTx/>
        <a:buSzPct val="171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imon.alexandre@thefaktory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faktory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ubTitle" sz="quarter" idx="1"/>
          </p:nvPr>
        </p:nvSpPr>
        <p:spPr>
          <a:xfrm>
            <a:off x="1153582" y="4235911"/>
            <a:ext cx="13931901" cy="1492276"/>
          </a:xfrm>
          <a:prstGeom prst="rect">
            <a:avLst/>
          </a:prstGeom>
        </p:spPr>
        <p:txBody>
          <a:bodyPr/>
          <a:lstStyle/>
          <a:p>
            <a:pPr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sz="2800" dirty="0"/>
              <a:t>High-Tech Startup Accelerator-Incubator </a:t>
            </a:r>
          </a:p>
          <a:p>
            <a:pPr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sz="2800" dirty="0"/>
              <a:t>&amp; </a:t>
            </a:r>
          </a:p>
          <a:p>
            <a:pPr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sz="2800" dirty="0"/>
              <a:t>Seed Investment Fund</a:t>
            </a:r>
          </a:p>
        </p:txBody>
      </p:sp>
      <p:pic>
        <p:nvPicPr>
          <p:cNvPr id="13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470" y="1466013"/>
            <a:ext cx="8882324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7"/>
          <p:cNvSpPr txBox="1">
            <a:spLocks/>
          </p:cNvSpPr>
          <p:nvPr/>
        </p:nvSpPr>
        <p:spPr>
          <a:xfrm>
            <a:off x="1153582" y="6051638"/>
            <a:ext cx="13931901" cy="78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/>
          <a:lstStyle>
            <a:lvl1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lang="en-US" sz="3900" i="1" dirty="0" smtClean="0">
                <a:latin typeface="+mj-lt"/>
                <a:ea typeface="+mj-ea"/>
                <a:cs typeface="+mj-cs"/>
                <a:sym typeface="Avenir Book"/>
              </a:rPr>
              <a:t>Startup incubation, ecosystems and urban farming?</a:t>
            </a:r>
            <a:endParaRPr lang="en-US" sz="3900" i="1" dirty="0"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7" name="Shape 137"/>
          <p:cNvSpPr txBox="1">
            <a:spLocks/>
          </p:cNvSpPr>
          <p:nvPr/>
        </p:nvSpPr>
        <p:spPr>
          <a:xfrm>
            <a:off x="11041023" y="7864026"/>
            <a:ext cx="5214977" cy="100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/>
          <a:lstStyle>
            <a:lvl1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0" algn="ctr" defTabSz="5461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lang="fr-FR" sz="2800" dirty="0" smtClean="0">
                <a:latin typeface="+mj-lt"/>
                <a:ea typeface="+mj-ea"/>
                <a:cs typeface="+mj-cs"/>
                <a:sym typeface="Avenir Book"/>
              </a:rPr>
              <a:t>Mr Simon ALEXANDRE</a:t>
            </a:r>
          </a:p>
          <a:p>
            <a:pPr hangingPunct="1">
              <a:defRPr sz="3900">
                <a:latin typeface="+mj-lt"/>
                <a:ea typeface="+mj-ea"/>
                <a:cs typeface="+mj-cs"/>
                <a:sym typeface="Avenir Book"/>
              </a:defRPr>
            </a:pPr>
            <a:r>
              <a:rPr lang="fr-FR" sz="2800" dirty="0" smtClean="0">
                <a:latin typeface="+mj-lt"/>
                <a:ea typeface="+mj-ea"/>
                <a:cs typeface="+mj-cs"/>
                <a:sym typeface="Avenir Book"/>
              </a:rPr>
              <a:t>General Manager &amp; Partner</a:t>
            </a:r>
            <a:endParaRPr lang="fr-FR" sz="2800" dirty="0">
              <a:latin typeface="+mj-lt"/>
              <a:ea typeface="+mj-ea"/>
              <a:cs typeface="+mj-cs"/>
              <a:sym typeface="Avenir Book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716259" y="247650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dirty="0"/>
              <a:t>By 2017… New facilities</a:t>
            </a:r>
          </a:p>
        </p:txBody>
      </p:sp>
      <p:sp>
        <p:nvSpPr>
          <p:cNvPr id="314" name="Shape 314"/>
          <p:cNvSpPr>
            <a:spLocks noGrp="1"/>
          </p:cNvSpPr>
          <p:nvPr>
            <p:ph type="body" sz="half" idx="1"/>
          </p:nvPr>
        </p:nvSpPr>
        <p:spPr>
          <a:xfrm>
            <a:off x="111788" y="2197100"/>
            <a:ext cx="8871397" cy="6489700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dirty="0"/>
              <a:t>The Faktory will move to the city center of Liège </a:t>
            </a:r>
          </a:p>
          <a:p>
            <a:pPr marL="0" indent="0" algn="just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New green building</a:t>
            </a:r>
            <a:r>
              <a:rPr dirty="0"/>
              <a:t> that will mix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urban agriculture</a:t>
            </a:r>
            <a:r>
              <a:rPr dirty="0"/>
              <a:t>,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housing</a:t>
            </a:r>
            <a:r>
              <a:rPr dirty="0"/>
              <a:t> and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offices</a:t>
            </a:r>
          </a:p>
          <a:p>
            <a:pPr marL="0" indent="0" algn="just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solidFill>
                  <a:schemeClr val="tx1"/>
                </a:solidFill>
              </a:rPr>
              <a:t>Unique and fresh work environment</a:t>
            </a:r>
            <a:endParaRPr dirty="0">
              <a:solidFill>
                <a:schemeClr val="tx1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marL="0" indent="0" algn="just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solidFill>
                  <a:schemeClr val="tx1"/>
                </a:solidFill>
              </a:rPr>
              <a:t>Place where Art &amp; Human Sciences will meet Technology </a:t>
            </a:r>
          </a:p>
        </p:txBody>
      </p:sp>
      <p:grpSp>
        <p:nvGrpSpPr>
          <p:cNvPr id="317" name="Group 317"/>
          <p:cNvGrpSpPr/>
          <p:nvPr/>
        </p:nvGrpSpPr>
        <p:grpSpPr>
          <a:xfrm rot="1538815">
            <a:off x="11993898" y="5514402"/>
            <a:ext cx="4089421" cy="2733091"/>
            <a:chOff x="0" y="0"/>
            <a:chExt cx="4089420" cy="2733090"/>
          </a:xfrm>
        </p:grpSpPr>
        <p:pic>
          <p:nvPicPr>
            <p:cNvPr id="316" name="contre +2b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835421" cy="2402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5" name="Image 31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89421" cy="2733091"/>
            </a:xfrm>
            <a:prstGeom prst="rect">
              <a:avLst/>
            </a:prstGeom>
            <a:effectLst/>
          </p:spPr>
        </p:pic>
      </p:grpSp>
      <p:grpSp>
        <p:nvGrpSpPr>
          <p:cNvPr id="320" name="Group 320"/>
          <p:cNvGrpSpPr/>
          <p:nvPr/>
        </p:nvGrpSpPr>
        <p:grpSpPr>
          <a:xfrm>
            <a:off x="8775679" y="6345694"/>
            <a:ext cx="4089421" cy="2733092"/>
            <a:chOff x="0" y="0"/>
            <a:chExt cx="4089420" cy="2733090"/>
          </a:xfrm>
        </p:grpSpPr>
        <p:pic>
          <p:nvPicPr>
            <p:cNvPr id="319" name="entree 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835421" cy="2402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Image 31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89421" cy="2733091"/>
            </a:xfrm>
            <a:prstGeom prst="rect">
              <a:avLst/>
            </a:prstGeom>
            <a:effectLst/>
          </p:spPr>
        </p:pic>
      </p:grpSp>
      <p:grpSp>
        <p:nvGrpSpPr>
          <p:cNvPr id="323" name="Group 323"/>
          <p:cNvGrpSpPr/>
          <p:nvPr/>
        </p:nvGrpSpPr>
        <p:grpSpPr>
          <a:xfrm rot="21043092">
            <a:off x="9238117" y="2437744"/>
            <a:ext cx="5716931" cy="3460423"/>
            <a:chOff x="0" y="0"/>
            <a:chExt cx="5716929" cy="3460421"/>
          </a:xfrm>
        </p:grpSpPr>
        <p:pic>
          <p:nvPicPr>
            <p:cNvPr id="322" name="001 coupe 1 final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753" t="414" r="7977" b="414"/>
            <a:stretch>
              <a:fillRect/>
            </a:stretch>
          </p:blipFill>
          <p:spPr>
            <a:xfrm>
              <a:off x="126999" y="88899"/>
              <a:ext cx="5462931" cy="31302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1" name="Image 320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5716931" cy="3460422"/>
            </a:xfrm>
            <a:prstGeom prst="rect">
              <a:avLst/>
            </a:prstGeom>
            <a:effectLst/>
          </p:spPr>
        </p:pic>
      </p:grp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25" name="Logo_faktory_fina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12459"/>
          <a:stretch/>
        </p:blipFill>
        <p:spPr>
          <a:xfrm>
            <a:off x="192599" y="118782"/>
            <a:ext cx="15853867" cy="89109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8801" r="7468" b="11984"/>
          <a:stretch/>
        </p:blipFill>
        <p:spPr>
          <a:xfrm>
            <a:off x="2264066" y="525293"/>
            <a:ext cx="11721564" cy="776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04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14515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rPr dirty="0"/>
              <a:t> © The Faktory - Company Belinvest SA</a:t>
            </a:r>
          </a:p>
        </p:txBody>
      </p:sp>
      <p:sp>
        <p:nvSpPr>
          <p:cNvPr id="6" name="Shape 313"/>
          <p:cNvSpPr>
            <a:spLocks noGrp="1"/>
          </p:cNvSpPr>
          <p:nvPr>
            <p:ph type="title"/>
          </p:nvPr>
        </p:nvSpPr>
        <p:spPr>
          <a:xfrm>
            <a:off x="716259" y="247650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lang="nl-BE" dirty="0" smtClean="0"/>
              <a:t>Ecosystems</a:t>
            </a:r>
            <a:endParaRPr dirty="0"/>
          </a:p>
        </p:txBody>
      </p:sp>
      <p:sp>
        <p:nvSpPr>
          <p:cNvPr id="7" name="Shape 314"/>
          <p:cNvSpPr txBox="1">
            <a:spLocks/>
          </p:cNvSpPr>
          <p:nvPr/>
        </p:nvSpPr>
        <p:spPr>
          <a:xfrm>
            <a:off x="449693" y="3421501"/>
            <a:ext cx="11237834" cy="502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71500" marR="0" indent="-1143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41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33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6383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930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algn="just" hangingPunct="1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Rythm of seasons</a:t>
            </a:r>
          </a:p>
          <a:p>
            <a:pPr marL="0" indent="0" algn="just" hangingPunct="1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Nature and cooking</a:t>
            </a:r>
          </a:p>
          <a:p>
            <a:pPr marL="0" indent="0" algn="just" hangingPunct="1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>
                <a:sym typeface="Avenir Book"/>
              </a:rPr>
              <a:t>Integration of regional vegetal species  </a:t>
            </a:r>
          </a:p>
          <a:p>
            <a:pPr marL="0" indent="0" algn="just" hangingPunct="1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>
                <a:sym typeface="Avenir Book"/>
              </a:rPr>
              <a:t>Partnership with the university of </a:t>
            </a:r>
            <a:r>
              <a:rPr lang="nl-BE" dirty="0" smtClean="0">
                <a:sym typeface="Avenir Book"/>
              </a:rPr>
              <a:t>Liège/Gembloux</a:t>
            </a:r>
            <a:endParaRPr lang="nl-BE" dirty="0" smtClean="0">
              <a:latin typeface="+mj-lt"/>
              <a:ea typeface="+mj-ea"/>
              <a:cs typeface="+mj-cs"/>
              <a:sym typeface="Avenir Book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04" y="2424913"/>
            <a:ext cx="7049824" cy="44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9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14515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32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14515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038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sp>
        <p:nvSpPr>
          <p:cNvPr id="6" name="Shape 313"/>
          <p:cNvSpPr>
            <a:spLocks noGrp="1"/>
          </p:cNvSpPr>
          <p:nvPr>
            <p:ph type="title"/>
          </p:nvPr>
        </p:nvSpPr>
        <p:spPr>
          <a:xfrm>
            <a:off x="716259" y="247650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lang="nl-BE" dirty="0" smtClean="0"/>
              <a:t>Urban Farming</a:t>
            </a:r>
            <a:endParaRPr dirty="0"/>
          </a:p>
        </p:txBody>
      </p:sp>
      <p:sp>
        <p:nvSpPr>
          <p:cNvPr id="7" name="Shape 314"/>
          <p:cNvSpPr txBox="1">
            <a:spLocks/>
          </p:cNvSpPr>
          <p:nvPr/>
        </p:nvSpPr>
        <p:spPr>
          <a:xfrm>
            <a:off x="571545" y="3579779"/>
            <a:ext cx="8581572" cy="5278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71500" marR="0" indent="-1143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41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33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6383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930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Prototyping &amp; demonstration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Partnership with ULg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Aquapony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 smtClean="0">
              <a:latin typeface="+mj-lt"/>
              <a:ea typeface="+mj-ea"/>
              <a:cs typeface="+mj-cs"/>
              <a:sym typeface="Avenir Book"/>
            </a:endParaRP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>
              <a:solidFill>
                <a:schemeClr val="tx1"/>
              </a:solidFill>
              <a:latin typeface="+mj-lt"/>
              <a:ea typeface="+mj-ea"/>
              <a:cs typeface="+mj-cs"/>
              <a:sym typeface="Avenir Book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117" y="2546350"/>
            <a:ext cx="5835650" cy="5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1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sp>
        <p:nvSpPr>
          <p:cNvPr id="6" name="Shape 313"/>
          <p:cNvSpPr>
            <a:spLocks noGrp="1"/>
          </p:cNvSpPr>
          <p:nvPr>
            <p:ph type="title"/>
          </p:nvPr>
        </p:nvSpPr>
        <p:spPr>
          <a:xfrm>
            <a:off x="716259" y="247650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lang="nl-BE" dirty="0" smtClean="0"/>
              <a:t>Urban Farming</a:t>
            </a:r>
            <a:endParaRPr dirty="0"/>
          </a:p>
        </p:txBody>
      </p:sp>
      <p:sp>
        <p:nvSpPr>
          <p:cNvPr id="7" name="Shape 314"/>
          <p:cNvSpPr txBox="1">
            <a:spLocks/>
          </p:cNvSpPr>
          <p:nvPr/>
        </p:nvSpPr>
        <p:spPr>
          <a:xfrm>
            <a:off x="571545" y="2223191"/>
            <a:ext cx="8581572" cy="4916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71500" marR="0" indent="-1143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41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33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6383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930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 smtClean="0">
              <a:latin typeface="+mj-lt"/>
              <a:ea typeface="+mj-ea"/>
              <a:cs typeface="+mj-cs"/>
              <a:sym typeface="Avenir Book"/>
            </a:endParaRP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New models of food production and distribution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Relationship with neighborhood  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>
                <a:latin typeface="+mj-lt"/>
                <a:ea typeface="+mj-ea"/>
                <a:cs typeface="+mj-cs"/>
                <a:sym typeface="Avenir Book"/>
              </a:rPr>
              <a:t>Indoor and outdoor</a:t>
            </a: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 smtClean="0">
              <a:latin typeface="+mj-lt"/>
              <a:ea typeface="+mj-ea"/>
              <a:cs typeface="+mj-cs"/>
              <a:sym typeface="Avenir Book"/>
            </a:endParaRPr>
          </a:p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>
              <a:solidFill>
                <a:schemeClr val="tx1"/>
              </a:solidFill>
              <a:latin typeface="+mj-lt"/>
              <a:ea typeface="+mj-ea"/>
              <a:cs typeface="+mj-cs"/>
              <a:sym typeface="Avenir Book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900" y="4853528"/>
            <a:ext cx="10983609" cy="42904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662" y="2162376"/>
            <a:ext cx="6327847" cy="42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0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" y="175098"/>
            <a:ext cx="14515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146789738-small.jpg"/>
          <p:cNvPicPr>
            <a:picLocks noChangeAspect="1"/>
          </p:cNvPicPr>
          <p:nvPr/>
        </p:nvPicPr>
        <p:blipFill>
          <a:blip r:embed="rId2">
            <a:alphaModFix amt="23117"/>
            <a:extLst/>
          </a:blip>
          <a:srcRect b="16153"/>
          <a:stretch>
            <a:fillRect/>
          </a:stretch>
        </p:blipFill>
        <p:spPr>
          <a:xfrm>
            <a:off x="-30929" y="-9506"/>
            <a:ext cx="16317858" cy="9163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>
            <a:spLocks noGrp="1"/>
          </p:cNvSpPr>
          <p:nvPr>
            <p:ph type="body" sz="half" idx="1"/>
          </p:nvPr>
        </p:nvSpPr>
        <p:spPr>
          <a:xfrm>
            <a:off x="1162050" y="2806225"/>
            <a:ext cx="13931901" cy="424611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400">
                <a:latin typeface="+mj-lt"/>
                <a:ea typeface="+mj-ea"/>
                <a:cs typeface="+mj-cs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Identifies, collects and develops </a:t>
            </a:r>
            <a: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  <a:t>business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ideas based on</a:t>
            </a:r>
            <a:r>
              <a:t> </a:t>
            </a:r>
          </a:p>
          <a:p>
            <a:pPr marL="0" indent="0" algn="ctr">
              <a:buSzTx/>
              <a:buNone/>
              <a:defRPr sz="3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some disruptive </a:t>
            </a:r>
            <a: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  <a:t>technology</a:t>
            </a:r>
            <a:r>
              <a:t> that enables new products </a:t>
            </a:r>
          </a:p>
          <a:p>
            <a:pPr marL="0" indent="0" algn="ctr">
              <a:buSzTx/>
              <a:buNone/>
              <a:defRPr sz="3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to take worldwide </a:t>
            </a:r>
            <a: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  <a:t>leadership</a:t>
            </a:r>
            <a:r>
              <a:t> in niche markets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45" name="Logo_faktory_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Logo_faktory_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071" y="687017"/>
            <a:ext cx="5066924" cy="141996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sp>
        <p:nvSpPr>
          <p:cNvPr id="7" name="Shape 314"/>
          <p:cNvSpPr txBox="1">
            <a:spLocks/>
          </p:cNvSpPr>
          <p:nvPr/>
        </p:nvSpPr>
        <p:spPr>
          <a:xfrm>
            <a:off x="990445" y="1686601"/>
            <a:ext cx="13892874" cy="648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71500" marR="0" indent="-1143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41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33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6383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9304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2225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5146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8067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098800" marR="0" indent="-533400" algn="l" defTabSz="546100" latinLnBrk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algn="just" hangingPunct="1">
              <a:buSzTx/>
              <a:buFont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endParaRPr lang="nl-BE" dirty="0">
              <a:solidFill>
                <a:schemeClr val="tx1"/>
              </a:solidFill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9" name="Shape 313"/>
          <p:cNvSpPr>
            <a:spLocks noGrp="1"/>
          </p:cNvSpPr>
          <p:nvPr>
            <p:ph type="title"/>
          </p:nvPr>
        </p:nvSpPr>
        <p:spPr>
          <a:xfrm>
            <a:off x="549042" y="-208765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lang="nl-BE" dirty="0" smtClean="0"/>
              <a:t>Summary</a:t>
            </a:r>
            <a:endParaRPr dirty="0"/>
          </a:p>
        </p:txBody>
      </p:sp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50" y="1486643"/>
            <a:ext cx="12860899" cy="72929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Contact us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sz="half" idx="1"/>
          </p:nvPr>
        </p:nvSpPr>
        <p:spPr>
          <a:xfrm>
            <a:off x="7591816" y="4177553"/>
            <a:ext cx="7719902" cy="4270210"/>
          </a:xfrm>
          <a:prstGeom prst="rect">
            <a:avLst/>
          </a:prstGeom>
        </p:spPr>
        <p:txBody>
          <a:bodyPr/>
          <a:lstStyle/>
          <a:p>
            <a:pPr marL="0" lvl="1" indent="508000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sz="2800" dirty="0">
                <a:latin typeface="+mj-lt"/>
                <a:ea typeface="Avenir Black"/>
                <a:cs typeface="Avenir Black"/>
                <a:sym typeface="Avenir Black"/>
              </a:rPr>
              <a:t/>
            </a:r>
            <a:br>
              <a:rPr sz="2800" dirty="0">
                <a:latin typeface="+mj-lt"/>
                <a:ea typeface="Avenir Black"/>
                <a:cs typeface="Avenir Black"/>
                <a:sym typeface="Avenir Black"/>
              </a:rPr>
            </a:br>
            <a:r>
              <a:rPr sz="2800" dirty="0">
                <a:latin typeface="+mj-lt"/>
              </a:rPr>
              <a:t> </a:t>
            </a:r>
            <a:br>
              <a:rPr sz="2800" dirty="0">
                <a:latin typeface="+mj-lt"/>
              </a:rPr>
            </a:br>
            <a:r>
              <a:rPr sz="2800" dirty="0">
                <a:latin typeface="+mj-lt"/>
              </a:rPr>
              <a:t>Rue Bois Saint-Jean, 16  </a:t>
            </a:r>
            <a:br>
              <a:rPr sz="2800" dirty="0">
                <a:latin typeface="+mj-lt"/>
              </a:rPr>
            </a:br>
            <a:r>
              <a:rPr sz="2800" dirty="0">
                <a:latin typeface="+mj-lt"/>
              </a:rPr>
              <a:t>4102 Seraing </a:t>
            </a:r>
            <a:r>
              <a:rPr lang="fr-FR" sz="2800" dirty="0" smtClean="0">
                <a:latin typeface="+mj-lt"/>
              </a:rPr>
              <a:t>–</a:t>
            </a:r>
            <a:r>
              <a:rPr sz="2800" dirty="0" smtClean="0">
                <a:latin typeface="+mj-lt"/>
              </a:rPr>
              <a:t> Belgium</a:t>
            </a:r>
            <a:r>
              <a:rPr lang="nl-BE" sz="2800" dirty="0">
                <a:latin typeface="+mj-lt"/>
              </a:rPr>
              <a:t/>
            </a:r>
            <a:br>
              <a:rPr lang="nl-BE" sz="2800" dirty="0">
                <a:latin typeface="+mj-lt"/>
              </a:rPr>
            </a:br>
            <a:r>
              <a:rPr lang="nl-BE" sz="2800" dirty="0">
                <a:latin typeface="+mj-lt"/>
              </a:rPr>
              <a:t/>
            </a:r>
            <a:br>
              <a:rPr lang="nl-BE" sz="2800" dirty="0">
                <a:latin typeface="+mj-lt"/>
              </a:rPr>
            </a:br>
            <a:r>
              <a:rPr sz="2800" u="sng" dirty="0" smtClean="0">
                <a:latin typeface="+mj-lt"/>
                <a:hlinkClick r:id="rId2"/>
              </a:rPr>
              <a:t>http</a:t>
            </a:r>
            <a:r>
              <a:rPr sz="2800" u="sng" dirty="0">
                <a:latin typeface="+mj-lt"/>
                <a:hlinkClick r:id="rId2"/>
              </a:rPr>
              <a:t>://www.thefaktory.com</a:t>
            </a:r>
            <a:r>
              <a:rPr sz="2800" dirty="0">
                <a:latin typeface="+mj-lt"/>
              </a:rPr>
              <a:t/>
            </a:r>
            <a:br>
              <a:rPr sz="2800" dirty="0">
                <a:latin typeface="+mj-lt"/>
              </a:rPr>
            </a:br>
            <a:r>
              <a:rPr sz="2800" u="sng" dirty="0" smtClean="0">
                <a:latin typeface="+mj-lt"/>
                <a:hlinkClick r:id="rId3"/>
              </a:rPr>
              <a:t>simon.alexandre@thefaktory.com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/>
            </a:r>
            <a:br>
              <a:rPr sz="2800" dirty="0">
                <a:latin typeface="+mj-lt"/>
              </a:rPr>
            </a:br>
            <a:r>
              <a:rPr sz="2800" dirty="0">
                <a:latin typeface="+mj-lt"/>
                <a:ea typeface="Avenir Black"/>
                <a:cs typeface="Avenir Black"/>
                <a:sym typeface="Avenir Black"/>
              </a:rPr>
              <a:t>M.:</a:t>
            </a:r>
            <a:r>
              <a:rPr sz="2800" dirty="0">
                <a:latin typeface="+mj-lt"/>
              </a:rPr>
              <a:t> +32 479 81 27 36</a:t>
            </a:r>
            <a:br>
              <a:rPr sz="2800" dirty="0">
                <a:latin typeface="+mj-lt"/>
              </a:rPr>
            </a:br>
            <a:r>
              <a:rPr sz="2800" dirty="0">
                <a:latin typeface="+mj-lt"/>
                <a:ea typeface="Avenir Black"/>
                <a:cs typeface="Avenir Black"/>
                <a:sym typeface="Avenir Black"/>
              </a:rPr>
              <a:t>Tw:</a:t>
            </a:r>
            <a:r>
              <a:rPr sz="2800" dirty="0">
                <a:latin typeface="+mj-lt"/>
              </a:rPr>
              <a:t> @_TheFaktory</a:t>
            </a:r>
          </a:p>
          <a:p>
            <a:pPr marL="0" indent="0">
              <a:buSzTx/>
              <a:buNone/>
              <a:defRPr sz="2800">
                <a:latin typeface="+mj-lt"/>
                <a:ea typeface="+mj-ea"/>
                <a:cs typeface="+mj-cs"/>
                <a:sym typeface="Avenir Book"/>
              </a:defRPr>
            </a:pPr>
            <a:r>
              <a:rPr sz="2800" dirty="0">
                <a:latin typeface="+mj-lt"/>
              </a:rPr>
              <a:t> 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42" name="Logo_faktory_fin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5991" y="2230834"/>
            <a:ext cx="5922670" cy="165978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7766566" y="2732405"/>
            <a:ext cx="57916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spcBef>
                <a:spcPts val="3500"/>
              </a:spcBef>
              <a:defRPr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Company </a:t>
            </a:r>
            <a:r>
              <a:rPr lang="nl-BE" dirty="0" smtClean="0">
                <a:latin typeface="Avenir Black"/>
                <a:ea typeface="Avenir Black"/>
                <a:cs typeface="Avenir Black"/>
                <a:sym typeface="Avenir Black"/>
              </a:rPr>
              <a:t>The Faktory </a:t>
            </a:r>
            <a:r>
              <a:rPr dirty="0" smtClean="0">
                <a:latin typeface="Avenir Black"/>
                <a:ea typeface="Avenir Black"/>
                <a:cs typeface="Avenir Black"/>
                <a:sym typeface="Avenir Black"/>
              </a:rPr>
              <a:t>s.a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.</a:t>
            </a:r>
          </a:p>
        </p:txBody>
      </p:sp>
      <p:pic>
        <p:nvPicPr>
          <p:cNvPr id="34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7633" y="4348849"/>
            <a:ext cx="6099283" cy="385873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t>Executive Team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51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3913045" y="4718699"/>
            <a:ext cx="361713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2300"/>
              </a:spcBef>
              <a:defRPr sz="2200">
                <a:latin typeface="+mj-lt"/>
                <a:ea typeface="+mj-ea"/>
                <a:cs typeface="+mj-cs"/>
                <a:sym typeface="Avenir Book"/>
              </a:defRPr>
            </a:pP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Simon ALEXANDRE</a:t>
            </a:r>
            <a:r>
              <a:t> </a:t>
            </a:r>
            <a:br/>
            <a:r>
              <a:t>General Manager &amp; Partner </a:t>
            </a:r>
          </a:p>
        </p:txBody>
      </p:sp>
      <p:pic>
        <p:nvPicPr>
          <p:cNvPr id="153" name="simon_alexand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4144" y="2432652"/>
            <a:ext cx="1763879" cy="20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3781028" y="6001051"/>
            <a:ext cx="3881172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300"/>
              </a:spcBef>
              <a:defRPr sz="20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Former CEO of CETIC - ICT Applied R&amp;D (Degree in History and Computer Sciences)</a:t>
            </a:r>
          </a:p>
        </p:txBody>
      </p:sp>
      <p:sp>
        <p:nvSpPr>
          <p:cNvPr id="155" name="Shape 155"/>
          <p:cNvSpPr/>
          <p:nvPr/>
        </p:nvSpPr>
        <p:spPr>
          <a:xfrm>
            <a:off x="7604159" y="3074050"/>
            <a:ext cx="8542618" cy="415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Technology advisor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Yves JOSKIN</a:t>
            </a:r>
          </a:p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Investment advisor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Jean-Pierre PIRONNET</a:t>
            </a:r>
          </a:p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Market &amp; financial analyst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Nicolas BIET</a:t>
            </a:r>
          </a:p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Strategy &amp; Sales Development advisor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Frédéric GARROY</a:t>
            </a:r>
          </a:p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Sales &amp; Marketing specialist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Imelda HERTONO </a:t>
            </a:r>
          </a:p>
          <a:p>
            <a:pPr lvl="1" indent="0" algn="l">
              <a:spcBef>
                <a:spcPts val="2300"/>
              </a:spcBef>
              <a:defRPr sz="2500">
                <a:latin typeface="+mj-lt"/>
                <a:ea typeface="+mj-ea"/>
                <a:cs typeface="+mj-cs"/>
                <a:sym typeface="Avenir Book"/>
              </a:defRPr>
            </a:pPr>
            <a:r>
              <a:t>Mobile Apps development team -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Jonathan GROSS</a:t>
            </a:r>
          </a:p>
        </p:txBody>
      </p:sp>
      <p:sp>
        <p:nvSpPr>
          <p:cNvPr id="156" name="Shape 156"/>
          <p:cNvSpPr/>
          <p:nvPr/>
        </p:nvSpPr>
        <p:spPr>
          <a:xfrm>
            <a:off x="25400" y="6001051"/>
            <a:ext cx="3521449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spcBef>
                <a:spcPts val="2300"/>
              </a:spcBef>
              <a:defRPr sz="2000">
                <a:latin typeface="+mj-lt"/>
                <a:ea typeface="+mj-ea"/>
                <a:cs typeface="+mj-cs"/>
                <a:sym typeface="Avenir Book"/>
              </a:defRPr>
            </a:pPr>
            <a:r>
              <a:t>Founder &amp; Former CEO of EVS - Broadcast (Degree in Architecture) </a:t>
            </a:r>
          </a:p>
        </p:txBody>
      </p:sp>
      <p:pic>
        <p:nvPicPr>
          <p:cNvPr id="157" name="pierre_lhoes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600" y="2501900"/>
            <a:ext cx="1765300" cy="1987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532955" y="4718699"/>
            <a:ext cx="268059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2300"/>
              </a:spcBef>
              <a:defRPr sz="2200">
                <a:latin typeface="+mj-lt"/>
                <a:ea typeface="+mj-ea"/>
                <a:cs typeface="+mj-cs"/>
                <a:sym typeface="Avenir Book"/>
              </a:defRPr>
            </a:pP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Pierre L’HOEST</a:t>
            </a:r>
            <a:r>
              <a:t> </a:t>
            </a:r>
            <a:br/>
            <a:r>
              <a:t>Founder &amp; President</a:t>
            </a:r>
          </a:p>
        </p:txBody>
      </p:sp>
      <p:sp>
        <p:nvSpPr>
          <p:cNvPr id="159" name="Shape 159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1153583" y="-96958"/>
            <a:ext cx="13931901" cy="22987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Targeted technologies</a:t>
            </a:r>
          </a:p>
        </p:txBody>
      </p:sp>
      <p:pic>
        <p:nvPicPr>
          <p:cNvPr id="162" name="shutterstock_130776257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181475" y="1981993"/>
            <a:ext cx="7893083" cy="5179837"/>
          </a:xfrm>
          <a:prstGeom prst="rect">
            <a:avLst/>
          </a:prstGeom>
          <a:ln w="25400">
            <a:miter lim="400000"/>
          </a:ln>
          <a:effectLst>
            <a:outerShdw blurRad="254000" dist="127000" dir="5191380" rotWithShape="0">
              <a:srgbClr val="000000">
                <a:alpha val="70000"/>
              </a:srgbClr>
            </a:outerShdw>
          </a:effectLst>
        </p:spPr>
      </p:pic>
      <p:sp>
        <p:nvSpPr>
          <p:cNvPr id="163" name="Shape 163"/>
          <p:cNvSpPr/>
          <p:nvPr/>
        </p:nvSpPr>
        <p:spPr>
          <a:xfrm>
            <a:off x="4097400" y="7467203"/>
            <a:ext cx="806119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500"/>
              </a:spcBef>
              <a:defRPr sz="3000">
                <a:latin typeface="+mj-lt"/>
                <a:ea typeface="+mj-ea"/>
                <a:cs typeface="+mj-cs"/>
                <a:sym typeface="Avenir Book"/>
              </a:defRPr>
            </a:pPr>
            <a: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  <a:t>Any disruptive technology in ICT </a:t>
            </a:r>
            <a:b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</a:br>
            <a:r>
              <a:rPr>
                <a:latin typeface="Avenir Black Oblique"/>
                <a:ea typeface="Avenir Black Oblique"/>
                <a:cs typeface="Avenir Black Oblique"/>
                <a:sym typeface="Avenir Black Oblique"/>
              </a:rPr>
              <a:t>with a special focus on Internet of Things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65" name="Logo_faktory_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Three step approach</a:t>
            </a:r>
          </a:p>
        </p:txBody>
      </p:sp>
      <p:sp>
        <p:nvSpPr>
          <p:cNvPr id="169" name="Shape 169"/>
          <p:cNvSpPr/>
          <p:nvPr/>
        </p:nvSpPr>
        <p:spPr>
          <a:xfrm>
            <a:off x="6010547" y="4724746"/>
            <a:ext cx="4394201" cy="261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500"/>
              </a:spcBef>
              <a:defRPr sz="24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Market exploratory phase from 6 to 18 months based on a Minimum Viable Product (MVP). Participation of The Faktory as main financial shareholder (in equity)</a:t>
            </a:r>
          </a:p>
        </p:txBody>
      </p:sp>
      <p:sp>
        <p:nvSpPr>
          <p:cNvPr id="170" name="Shape 170"/>
          <p:cNvSpPr/>
          <p:nvPr/>
        </p:nvSpPr>
        <p:spPr>
          <a:xfrm>
            <a:off x="1308037" y="4711700"/>
            <a:ext cx="4152902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500"/>
              </a:spcBef>
              <a:defRPr sz="24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Initial analysis of the idea with startup founders and definition of a collaboration framework agreement</a:t>
            </a:r>
          </a:p>
        </p:txBody>
      </p:sp>
      <p:sp>
        <p:nvSpPr>
          <p:cNvPr id="171" name="Shape 171"/>
          <p:cNvSpPr/>
          <p:nvPr/>
        </p:nvSpPr>
        <p:spPr>
          <a:xfrm>
            <a:off x="10954357" y="4711700"/>
            <a:ext cx="4152901" cy="189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500"/>
              </a:spcBef>
              <a:defRPr sz="24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Development of the industrial activity</a:t>
            </a:r>
          </a:p>
        </p:txBody>
      </p:sp>
      <p:sp>
        <p:nvSpPr>
          <p:cNvPr id="172" name="Shape 172"/>
          <p:cNvSpPr/>
          <p:nvPr/>
        </p:nvSpPr>
        <p:spPr>
          <a:xfrm>
            <a:off x="3805393" y="4064000"/>
            <a:ext cx="880451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7597378" y="3434457"/>
            <a:ext cx="1220540" cy="1132086"/>
          </a:xfrm>
          <a:prstGeom prst="ellipse">
            <a:avLst/>
          </a:prstGeom>
          <a:solidFill>
            <a:srgbClr val="195795"/>
          </a:solidFill>
          <a:ln w="12700">
            <a:miter lim="400000"/>
          </a:ln>
          <a:effectLst>
            <a:outerShdw blurRad="38100" dist="115680" dir="166229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2 </a:t>
            </a:r>
          </a:p>
        </p:txBody>
      </p:sp>
      <p:sp>
        <p:nvSpPr>
          <p:cNvPr id="174" name="Shape 174"/>
          <p:cNvSpPr/>
          <p:nvPr/>
        </p:nvSpPr>
        <p:spPr>
          <a:xfrm>
            <a:off x="12420537" y="3434457"/>
            <a:ext cx="1220541" cy="1132086"/>
          </a:xfrm>
          <a:prstGeom prst="ellipse">
            <a:avLst/>
          </a:prstGeom>
          <a:solidFill>
            <a:srgbClr val="195795"/>
          </a:solidFill>
          <a:ln w="12700">
            <a:miter lim="400000"/>
          </a:ln>
          <a:effectLst>
            <a:outerShdw blurRad="38100" dist="115680" dir="166229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3 </a:t>
            </a:r>
          </a:p>
        </p:txBody>
      </p:sp>
      <p:sp>
        <p:nvSpPr>
          <p:cNvPr id="175" name="Shape 175"/>
          <p:cNvSpPr/>
          <p:nvPr/>
        </p:nvSpPr>
        <p:spPr>
          <a:xfrm>
            <a:off x="2774218" y="3434457"/>
            <a:ext cx="1220540" cy="1132086"/>
          </a:xfrm>
          <a:prstGeom prst="ellipse">
            <a:avLst/>
          </a:prstGeom>
          <a:solidFill>
            <a:srgbClr val="195795"/>
          </a:solidFill>
          <a:ln w="12700">
            <a:miter lim="400000"/>
          </a:ln>
          <a:effectLst>
            <a:outerShdw blurRad="38100" dist="115680" dir="166229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1 </a:t>
            </a:r>
          </a:p>
        </p:txBody>
      </p:sp>
      <p:sp>
        <p:nvSpPr>
          <p:cNvPr id="176" name="Shape 176"/>
          <p:cNvSpPr/>
          <p:nvPr/>
        </p:nvSpPr>
        <p:spPr>
          <a:xfrm>
            <a:off x="10500636" y="3943746"/>
            <a:ext cx="237183" cy="24050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5677476" y="3943746"/>
            <a:ext cx="237184" cy="24050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7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utterstock_154065518-small.jpg"/>
          <p:cNvPicPr>
            <a:picLocks noChangeAspect="1"/>
          </p:cNvPicPr>
          <p:nvPr/>
        </p:nvPicPr>
        <p:blipFill>
          <a:blip r:embed="rId2">
            <a:alphaModFix amt="14526"/>
            <a:extLst/>
          </a:blip>
          <a:stretch>
            <a:fillRect/>
          </a:stretch>
        </p:blipFill>
        <p:spPr>
          <a:xfrm>
            <a:off x="-825500" y="-38100"/>
            <a:ext cx="17119600" cy="1141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153583" y="247650"/>
            <a:ext cx="13931901" cy="229870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t>Partnership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1153583" y="2488953"/>
            <a:ext cx="13931901" cy="594409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Financial support</a:t>
            </a:r>
            <a:r>
              <a:rPr dirty="0"/>
              <a:t> during the acceleration phase</a:t>
            </a:r>
          </a:p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Coaching</a:t>
            </a:r>
            <a:r>
              <a:rPr dirty="0"/>
              <a:t> &amp;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Mentoring</a:t>
            </a:r>
          </a:p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/>
              <a:t>Access to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international network</a:t>
            </a:r>
            <a:r>
              <a:rPr dirty="0"/>
              <a:t> of partners &amp; experts</a:t>
            </a:r>
          </a:p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/>
              <a:t>An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investment capability</a:t>
            </a:r>
            <a:r>
              <a:rPr dirty="0"/>
              <a:t> (equity) ranging from EUR 250,000 to EUR </a:t>
            </a:r>
            <a:r>
              <a:rPr lang="nl-BE" dirty="0" smtClean="0"/>
              <a:t>1</a:t>
            </a:r>
            <a:r>
              <a:rPr dirty="0" smtClean="0"/>
              <a:t>,000,000 </a:t>
            </a:r>
            <a:r>
              <a:rPr dirty="0"/>
              <a:t>for a minority equity stake</a:t>
            </a:r>
          </a:p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Mechanisms to protect founders</a:t>
            </a:r>
            <a:r>
              <a:rPr dirty="0"/>
              <a:t> during each investment round</a:t>
            </a:r>
          </a:p>
          <a:p>
            <a:pPr marL="0" indent="0">
              <a:spcBef>
                <a:spcPts val="2300"/>
              </a:spcBef>
              <a:buSzTx/>
              <a:buNone/>
              <a:defRPr sz="3500">
                <a:latin typeface="+mj-lt"/>
                <a:ea typeface="+mj-ea"/>
                <a:cs typeface="+mj-cs"/>
                <a:sym typeface="Avenir Book"/>
              </a:defRPr>
            </a:pPr>
            <a:r>
              <a:rPr dirty="0"/>
              <a:t>An </a:t>
            </a:r>
            <a:r>
              <a:rPr dirty="0">
                <a:latin typeface="Avenir Black"/>
                <a:ea typeface="Avenir Black"/>
                <a:cs typeface="Avenir Black"/>
                <a:sym typeface="Avenir Black"/>
              </a:rPr>
              <a:t>exit term adapted</a:t>
            </a:r>
            <a:r>
              <a:rPr dirty="0"/>
              <a:t> to the project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86" name="Logo_faktory_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97" name="Logo Wishbo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391" y="2165705"/>
            <a:ext cx="6020738" cy="1382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irboxla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7396" y="6739073"/>
            <a:ext cx="2043052" cy="204305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1168400" y="241300"/>
            <a:ext cx="13919200" cy="23114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Startup Portfolio</a:t>
            </a:r>
          </a:p>
        </p:txBody>
      </p:sp>
      <p:pic>
        <p:nvPicPr>
          <p:cNvPr id="200" name="H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7613" y="4075701"/>
            <a:ext cx="2690224" cy="150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ogo_abrakam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66516" y="6107881"/>
            <a:ext cx="2139479" cy="231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e-peas_fina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02451" y="1609803"/>
            <a:ext cx="5640818" cy="2494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RiiotLabs-horizontal_p540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24180" y="3743413"/>
            <a:ext cx="4880405" cy="217124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05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0686" y="3994256"/>
            <a:ext cx="2308783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apture d’écran 2016-01-30 à 13.45.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43220" y="6544092"/>
            <a:ext cx="2908042" cy="1775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935594" y="6532459"/>
            <a:ext cx="3459165" cy="1798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818588" y="-85144"/>
            <a:ext cx="14601889" cy="22987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nl-BE" sz="6000" dirty="0"/>
              <a:t>Startups need </a:t>
            </a:r>
            <a:r>
              <a:rPr lang="nl-BE" sz="6000" dirty="0" smtClean="0"/>
              <a:t>inspiring </a:t>
            </a:r>
            <a:r>
              <a:rPr lang="nl-BE" sz="6000" dirty="0"/>
              <a:t>work environment</a:t>
            </a:r>
            <a:endParaRPr sz="6000" dirty="0"/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65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4" y="2431124"/>
            <a:ext cx="4118037" cy="336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3" y="5550508"/>
            <a:ext cx="4697826" cy="3104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3" y="2057551"/>
            <a:ext cx="4557944" cy="3025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hape 314"/>
          <p:cNvSpPr>
            <a:spLocks noGrp="1"/>
          </p:cNvSpPr>
          <p:nvPr>
            <p:ph type="body" sz="half" idx="1"/>
          </p:nvPr>
        </p:nvSpPr>
        <p:spPr>
          <a:xfrm>
            <a:off x="5002907" y="3281064"/>
            <a:ext cx="10838296" cy="5039952"/>
          </a:xfrm>
          <a:prstGeom prst="rect">
            <a:avLst/>
          </a:prstGeom>
        </p:spPr>
        <p:txBody>
          <a:bodyPr/>
          <a:lstStyle/>
          <a:p>
            <a:pPr marL="0" indent="0" algn="r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b="1" dirty="0" smtClean="0"/>
              <a:t>Visionary</a:t>
            </a:r>
            <a:r>
              <a:rPr lang="nl-BE" dirty="0" smtClean="0"/>
              <a:t> </a:t>
            </a:r>
          </a:p>
          <a:p>
            <a:pPr marL="0" indent="0" algn="r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b="1" dirty="0"/>
              <a:t>A</a:t>
            </a:r>
            <a:r>
              <a:rPr lang="nl-BE" b="1" dirty="0" smtClean="0"/>
              <a:t>head of his time</a:t>
            </a:r>
          </a:p>
          <a:p>
            <a:pPr marL="0" indent="0" algn="r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/>
              <a:t>Inspire </a:t>
            </a:r>
            <a:r>
              <a:rPr lang="nl-BE" b="1" dirty="0" smtClean="0"/>
              <a:t>trust</a:t>
            </a:r>
            <a:r>
              <a:rPr lang="nl-BE" dirty="0" smtClean="0"/>
              <a:t> for international </a:t>
            </a:r>
            <a:r>
              <a:rPr lang="nl-BE" b="1" dirty="0" smtClean="0"/>
              <a:t>partners</a:t>
            </a:r>
          </a:p>
          <a:p>
            <a:pPr marL="0" indent="0" algn="r">
              <a:buSzTx/>
              <a:buNone/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rPr lang="nl-BE" dirty="0" smtClean="0"/>
              <a:t>Anticipate </a:t>
            </a:r>
            <a:r>
              <a:rPr lang="nl-BE" b="1" dirty="0" smtClean="0"/>
              <a:t>urban</a:t>
            </a:r>
            <a:r>
              <a:rPr lang="nl-BE" dirty="0" smtClean="0"/>
              <a:t> and </a:t>
            </a:r>
            <a:r>
              <a:rPr lang="nl-BE" b="1" dirty="0" smtClean="0"/>
              <a:t>environmental challenges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61189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29" name="Logo_faktory_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611093"/>
            <a:ext cx="1763878" cy="494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262•Marc35_COUPE_1409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545" y="2541476"/>
            <a:ext cx="6890771" cy="491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1" name="Shape 331"/>
          <p:cNvSpPr/>
          <p:nvPr/>
        </p:nvSpPr>
        <p:spPr>
          <a:xfrm>
            <a:off x="12583016" y="8680449"/>
            <a:ext cx="36054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3585F"/>
                </a:solidFill>
              </a:defRPr>
            </a:lvl1pPr>
          </a:lstStyle>
          <a:p>
            <a:r>
              <a:t> © The Faktory - Company Belinvest SA</a:t>
            </a:r>
          </a:p>
        </p:txBody>
      </p:sp>
      <p:sp>
        <p:nvSpPr>
          <p:cNvPr id="9" name="Shape 313"/>
          <p:cNvSpPr>
            <a:spLocks noGrp="1"/>
          </p:cNvSpPr>
          <p:nvPr>
            <p:ph type="title"/>
          </p:nvPr>
        </p:nvSpPr>
        <p:spPr>
          <a:xfrm>
            <a:off x="716259" y="247650"/>
            <a:ext cx="14823481" cy="229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200"/>
            </a:lvl1pPr>
          </a:lstStyle>
          <a:p>
            <a:r>
              <a:rPr lang="nl-BE" dirty="0" smtClean="0"/>
              <a:t>Marcellis 35 – The Faktory HQ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83" y="2546350"/>
            <a:ext cx="7782671" cy="4902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09" y="7708900"/>
            <a:ext cx="9156700" cy="1435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86351" y="7964762"/>
            <a:ext cx="2784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Our </a:t>
            </a:r>
            <a:r>
              <a:rPr lang="fr-FR" dirty="0" err="1" smtClean="0"/>
              <a:t>partners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799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Book"/>
        <a:ea typeface="Avenir Book"/>
        <a:cs typeface="Avenir Book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Book"/>
        <a:ea typeface="Avenir Book"/>
        <a:cs typeface="Avenir Book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527</Words>
  <Application>Microsoft Macintosh PowerPoint</Application>
  <PresentationFormat>Personnalisé</PresentationFormat>
  <Paragraphs>107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Avenir Black</vt:lpstr>
      <vt:lpstr>Avenir Black Oblique</vt:lpstr>
      <vt:lpstr>Avenir Book</vt:lpstr>
      <vt:lpstr>Avenir Book Oblique</vt:lpstr>
      <vt:lpstr>Gill Sans</vt:lpstr>
      <vt:lpstr>Lucida Grande</vt:lpstr>
      <vt:lpstr>White</vt:lpstr>
      <vt:lpstr>Présentation PowerPoint</vt:lpstr>
      <vt:lpstr>Présentation PowerPoint</vt:lpstr>
      <vt:lpstr>Executive Team</vt:lpstr>
      <vt:lpstr>Targeted technologies</vt:lpstr>
      <vt:lpstr>Three step approach</vt:lpstr>
      <vt:lpstr>Partnership</vt:lpstr>
      <vt:lpstr>Startup Portfolio</vt:lpstr>
      <vt:lpstr>Startups need inspiring work environment</vt:lpstr>
      <vt:lpstr>Marcellis 35 – The Faktory HQ</vt:lpstr>
      <vt:lpstr>By 2017… New facilities</vt:lpstr>
      <vt:lpstr>Présentation PowerPoint</vt:lpstr>
      <vt:lpstr>Présentation PowerPoint</vt:lpstr>
      <vt:lpstr>Présentation PowerPoint</vt:lpstr>
      <vt:lpstr>Ecosystems</vt:lpstr>
      <vt:lpstr>Présentation PowerPoint</vt:lpstr>
      <vt:lpstr>Présentation PowerPoint</vt:lpstr>
      <vt:lpstr>Urban Farming</vt:lpstr>
      <vt:lpstr>Urban Farming</vt:lpstr>
      <vt:lpstr>Présentation PowerPoint</vt:lpstr>
      <vt:lpstr>Summary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de Microsoft Office</cp:lastModifiedBy>
  <cp:revision>23</cp:revision>
  <dcterms:modified xsi:type="dcterms:W3CDTF">2016-05-25T17:13:13Z</dcterms:modified>
</cp:coreProperties>
</file>